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sldIdLst>
    <p:sldId id="574" r:id="rId5"/>
    <p:sldId id="257" r:id="rId6"/>
    <p:sldId id="419" r:id="rId7"/>
    <p:sldId id="621" r:id="rId8"/>
    <p:sldId id="545" r:id="rId9"/>
    <p:sldId id="624" r:id="rId10"/>
    <p:sldId id="622" r:id="rId11"/>
    <p:sldId id="615" r:id="rId12"/>
    <p:sldId id="625" r:id="rId13"/>
    <p:sldId id="626" r:id="rId14"/>
    <p:sldId id="627" r:id="rId15"/>
    <p:sldId id="628" r:id="rId16"/>
    <p:sldId id="618" r:id="rId17"/>
    <p:sldId id="302" r:id="rId18"/>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640" userDrawn="1">
          <p15:clr>
            <a:srgbClr val="A4A3A4"/>
          </p15:clr>
        </p15:guide>
        <p15:guide id="3" pos="4176" userDrawn="1">
          <p15:clr>
            <a:srgbClr val="A4A3A4"/>
          </p15:clr>
        </p15:guide>
        <p15:guide id="4" pos="7056" userDrawn="1">
          <p15:clr>
            <a:srgbClr val="A4A3A4"/>
          </p15:clr>
        </p15:guide>
        <p15:guide id="5" orient="horz" pos="1128" userDrawn="1">
          <p15:clr>
            <a:srgbClr val="A4A3A4"/>
          </p15:clr>
        </p15:guide>
        <p15:guide id="6" pos="2760" userDrawn="1">
          <p15:clr>
            <a:srgbClr val="A4A3A4"/>
          </p15:clr>
        </p15:guide>
        <p15:guide id="7" pos="2880" userDrawn="1">
          <p15:clr>
            <a:srgbClr val="A4A3A4"/>
          </p15:clr>
        </p15:guide>
        <p15:guide id="8" orient="horz" pos="696" userDrawn="1">
          <p15:clr>
            <a:srgbClr val="A4A3A4"/>
          </p15:clr>
        </p15:guide>
        <p15:guide id="9" orient="horz" pos="1440" userDrawn="1">
          <p15:clr>
            <a:srgbClr val="A4A3A4"/>
          </p15:clr>
        </p15:guide>
        <p15:guide id="10" orient="horz" pos="331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m" initials="J" lastIdx="1" clrIdx="0">
    <p:extLst>
      <p:ext uri="{19B8F6BF-5375-455C-9EA6-DF929625EA0E}">
        <p15:presenceInfo xmlns:p15="http://schemas.microsoft.com/office/powerpoint/2012/main" userId="Jim" providerId="None"/>
      </p:ext>
    </p:extLst>
  </p:cmAuthor>
  <p:cmAuthor id="2" name="James M. Morris" initials="JMM" lastIdx="1" clrIdx="1">
    <p:extLst>
      <p:ext uri="{19B8F6BF-5375-455C-9EA6-DF929625EA0E}">
        <p15:presenceInfo xmlns:p15="http://schemas.microsoft.com/office/powerpoint/2012/main" userId="James M. Morr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3896"/>
    <a:srgbClr val="20AA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81EEE7-5DCC-1E26-B44B-A58766E2DC7D}" v="5" dt="2020-08-17T13:14:40.274"/>
    <p1510:client id="{FFD903A7-99DF-45DD-A8A8-5FD74105F582}" v="5" vWet="9" dt="2020-08-17T13:14:08.0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756" y="138"/>
      </p:cViewPr>
      <p:guideLst>
        <p:guide orient="horz" pos="2160"/>
        <p:guide pos="5640"/>
        <p:guide pos="4176"/>
        <p:guide pos="7056"/>
        <p:guide orient="horz" pos="1128"/>
        <p:guide pos="2760"/>
        <p:guide pos="2880"/>
        <p:guide orient="horz" pos="696"/>
        <p:guide orient="horz" pos="1440"/>
        <p:guide orient="horz" pos="331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3407"/>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70939" y="0"/>
            <a:ext cx="3037840" cy="463407"/>
          </a:xfrm>
          <a:prstGeom prst="rect">
            <a:avLst/>
          </a:prstGeom>
        </p:spPr>
        <p:txBody>
          <a:bodyPr vert="horz" lIns="92446" tIns="46223" rIns="92446" bIns="46223" rtlCol="0"/>
          <a:lstStyle>
            <a:lvl1pPr algn="r">
              <a:defRPr sz="1200"/>
            </a:lvl1pPr>
          </a:lstStyle>
          <a:p>
            <a:fld id="{0422692C-ED55-BE44-AB69-A941DE333A76}" type="datetimeFigureOut">
              <a:rPr lang="en-US" smtClean="0"/>
              <a:t>8/17/2020</a:t>
            </a:fld>
            <a:endParaRPr lang="en-US"/>
          </a:p>
        </p:txBody>
      </p:sp>
      <p:sp>
        <p:nvSpPr>
          <p:cNvPr id="4" name="Slide Image Placeholder 3"/>
          <p:cNvSpPr>
            <a:spLocks noGrp="1" noRot="1" noChangeAspect="1"/>
          </p:cNvSpPr>
          <p:nvPr>
            <p:ph type="sldImg" idx="2"/>
          </p:nvPr>
        </p:nvSpPr>
        <p:spPr>
          <a:xfrm>
            <a:off x="736600" y="1154113"/>
            <a:ext cx="5538788" cy="3116262"/>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701041" y="4444861"/>
            <a:ext cx="5608320" cy="3636705"/>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2669"/>
            <a:ext cx="3037840" cy="463406"/>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772669"/>
            <a:ext cx="3037840" cy="463406"/>
          </a:xfrm>
          <a:prstGeom prst="rect">
            <a:avLst/>
          </a:prstGeom>
        </p:spPr>
        <p:txBody>
          <a:bodyPr vert="horz" lIns="92446" tIns="46223" rIns="92446" bIns="46223" rtlCol="0" anchor="b"/>
          <a:lstStyle>
            <a:lvl1pPr algn="r">
              <a:defRPr sz="1200"/>
            </a:lvl1pPr>
          </a:lstStyle>
          <a:p>
            <a:fld id="{002E565F-9E90-4247-BAF0-10921C5B86A0}" type="slidenum">
              <a:rPr lang="en-US" smtClean="0"/>
              <a:t>‹#›</a:t>
            </a:fld>
            <a:endParaRPr lang="en-US"/>
          </a:p>
        </p:txBody>
      </p:sp>
    </p:spTree>
    <p:extLst>
      <p:ext uri="{BB962C8B-B14F-4D97-AF65-F5344CB8AC3E}">
        <p14:creationId xmlns:p14="http://schemas.microsoft.com/office/powerpoint/2010/main" val="1349432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2E565F-9E90-4247-BAF0-10921C5B86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579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002E565F-9E90-4247-BAF0-10921C5B86A0}" type="slidenum">
              <a:rPr lang="en-US" smtClean="0"/>
              <a:t>10</a:t>
            </a:fld>
            <a:endParaRPr lang="en-US"/>
          </a:p>
        </p:txBody>
      </p:sp>
    </p:spTree>
    <p:extLst>
      <p:ext uri="{BB962C8B-B14F-4D97-AF65-F5344CB8AC3E}">
        <p14:creationId xmlns:p14="http://schemas.microsoft.com/office/powerpoint/2010/main" val="4026374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002E565F-9E90-4247-BAF0-10921C5B86A0}" type="slidenum">
              <a:rPr lang="en-US" smtClean="0"/>
              <a:t>11</a:t>
            </a:fld>
            <a:endParaRPr lang="en-US"/>
          </a:p>
        </p:txBody>
      </p:sp>
    </p:spTree>
    <p:extLst>
      <p:ext uri="{BB962C8B-B14F-4D97-AF65-F5344CB8AC3E}">
        <p14:creationId xmlns:p14="http://schemas.microsoft.com/office/powerpoint/2010/main" val="732117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002E565F-9E90-4247-BAF0-10921C5B86A0}" type="slidenum">
              <a:rPr lang="en-US" smtClean="0"/>
              <a:t>12</a:t>
            </a:fld>
            <a:endParaRPr lang="en-US"/>
          </a:p>
        </p:txBody>
      </p:sp>
    </p:spTree>
    <p:extLst>
      <p:ext uri="{BB962C8B-B14F-4D97-AF65-F5344CB8AC3E}">
        <p14:creationId xmlns:p14="http://schemas.microsoft.com/office/powerpoint/2010/main" val="3232253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2E565F-9E90-4247-BAF0-10921C5B86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889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2E565F-9E90-4247-BAF0-10921C5B86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1162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002E565F-9E90-4247-BAF0-10921C5B86A0}" type="slidenum">
              <a:rPr lang="en-US" smtClean="0"/>
              <a:t>2</a:t>
            </a:fld>
            <a:endParaRPr lang="en-US"/>
          </a:p>
        </p:txBody>
      </p:sp>
    </p:spTree>
    <p:extLst>
      <p:ext uri="{BB962C8B-B14F-4D97-AF65-F5344CB8AC3E}">
        <p14:creationId xmlns:p14="http://schemas.microsoft.com/office/powerpoint/2010/main" val="3478967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002E565F-9E90-4247-BAF0-10921C5B86A0}" type="slidenum">
              <a:rPr lang="en-US" smtClean="0"/>
              <a:t>3</a:t>
            </a:fld>
            <a:endParaRPr lang="en-US"/>
          </a:p>
        </p:txBody>
      </p:sp>
    </p:spTree>
    <p:extLst>
      <p:ext uri="{BB962C8B-B14F-4D97-AF65-F5344CB8AC3E}">
        <p14:creationId xmlns:p14="http://schemas.microsoft.com/office/powerpoint/2010/main" val="3074290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002E565F-9E90-4247-BAF0-10921C5B86A0}" type="slidenum">
              <a:rPr lang="en-US" smtClean="0"/>
              <a:t>4</a:t>
            </a:fld>
            <a:endParaRPr lang="en-US"/>
          </a:p>
        </p:txBody>
      </p:sp>
    </p:spTree>
    <p:extLst>
      <p:ext uri="{BB962C8B-B14F-4D97-AF65-F5344CB8AC3E}">
        <p14:creationId xmlns:p14="http://schemas.microsoft.com/office/powerpoint/2010/main" val="367574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002E565F-9E90-4247-BAF0-10921C5B86A0}" type="slidenum">
              <a:rPr lang="en-US" smtClean="0"/>
              <a:t>5</a:t>
            </a:fld>
            <a:endParaRPr lang="en-US"/>
          </a:p>
        </p:txBody>
      </p:sp>
    </p:spTree>
    <p:extLst>
      <p:ext uri="{BB962C8B-B14F-4D97-AF65-F5344CB8AC3E}">
        <p14:creationId xmlns:p14="http://schemas.microsoft.com/office/powerpoint/2010/main" val="3072961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2E565F-9E90-4247-BAF0-10921C5B86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3344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002E565F-9E90-4247-BAF0-10921C5B86A0}" type="slidenum">
              <a:rPr lang="en-US" smtClean="0"/>
              <a:t>7</a:t>
            </a:fld>
            <a:endParaRPr lang="en-US"/>
          </a:p>
        </p:txBody>
      </p:sp>
    </p:spTree>
    <p:extLst>
      <p:ext uri="{BB962C8B-B14F-4D97-AF65-F5344CB8AC3E}">
        <p14:creationId xmlns:p14="http://schemas.microsoft.com/office/powerpoint/2010/main" val="1748820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002E565F-9E90-4247-BAF0-10921C5B86A0}" type="slidenum">
              <a:rPr lang="en-US" smtClean="0"/>
              <a:t>8</a:t>
            </a:fld>
            <a:endParaRPr lang="en-US"/>
          </a:p>
        </p:txBody>
      </p:sp>
    </p:spTree>
    <p:extLst>
      <p:ext uri="{BB962C8B-B14F-4D97-AF65-F5344CB8AC3E}">
        <p14:creationId xmlns:p14="http://schemas.microsoft.com/office/powerpoint/2010/main" val="1802509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002E565F-9E90-4247-BAF0-10921C5B86A0}" type="slidenum">
              <a:rPr lang="en-US" smtClean="0"/>
              <a:t>9</a:t>
            </a:fld>
            <a:endParaRPr lang="en-US"/>
          </a:p>
        </p:txBody>
      </p:sp>
    </p:spTree>
    <p:extLst>
      <p:ext uri="{BB962C8B-B14F-4D97-AF65-F5344CB8AC3E}">
        <p14:creationId xmlns:p14="http://schemas.microsoft.com/office/powerpoint/2010/main" val="3382438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E7206-C6C5-1246-9F85-C1E312E3CA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C375C3-1633-FD40-8B86-4DA824E34B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708D01-DBCE-4248-A6C9-6AD3001FD165}"/>
              </a:ext>
            </a:extLst>
          </p:cNvPr>
          <p:cNvSpPr>
            <a:spLocks noGrp="1"/>
          </p:cNvSpPr>
          <p:nvPr>
            <p:ph type="dt" sz="half" idx="10"/>
          </p:nvPr>
        </p:nvSpPr>
        <p:spPr/>
        <p:txBody>
          <a:bodyPr/>
          <a:lstStyle/>
          <a:p>
            <a:fld id="{8DC9530E-47EC-D647-8C2E-02525D046651}" type="datetimeFigureOut">
              <a:rPr lang="en-US" smtClean="0"/>
              <a:t>8/17/2020</a:t>
            </a:fld>
            <a:endParaRPr lang="en-US"/>
          </a:p>
        </p:txBody>
      </p:sp>
      <p:sp>
        <p:nvSpPr>
          <p:cNvPr id="5" name="Footer Placeholder 4">
            <a:extLst>
              <a:ext uri="{FF2B5EF4-FFF2-40B4-BE49-F238E27FC236}">
                <a16:creationId xmlns:a16="http://schemas.microsoft.com/office/drawing/2014/main" id="{4A18FED6-FE98-0A4A-8C35-683A71D75B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D8CFF4-C724-224E-80B9-49D2A49E5059}"/>
              </a:ext>
            </a:extLst>
          </p:cNvPr>
          <p:cNvSpPr>
            <a:spLocks noGrp="1"/>
          </p:cNvSpPr>
          <p:nvPr>
            <p:ph type="sldNum" sz="quarter" idx="12"/>
          </p:nvPr>
        </p:nvSpPr>
        <p:spPr/>
        <p:txBody>
          <a:bodyPr/>
          <a:lstStyle/>
          <a:p>
            <a:fld id="{9B139387-A6AB-D240-A50F-71383ED0B0BF}" type="slidenum">
              <a:rPr lang="en-US" smtClean="0"/>
              <a:t>‹#›</a:t>
            </a:fld>
            <a:endParaRPr lang="en-US"/>
          </a:p>
        </p:txBody>
      </p:sp>
    </p:spTree>
    <p:extLst>
      <p:ext uri="{BB962C8B-B14F-4D97-AF65-F5344CB8AC3E}">
        <p14:creationId xmlns:p14="http://schemas.microsoft.com/office/powerpoint/2010/main" val="1666729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A6263-8AA2-7149-B118-88EE183E0A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D94C8A-5882-C740-A4B4-86A43379F6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8C50C8-73E5-424E-95ED-5B6FE480F569}"/>
              </a:ext>
            </a:extLst>
          </p:cNvPr>
          <p:cNvSpPr>
            <a:spLocks noGrp="1"/>
          </p:cNvSpPr>
          <p:nvPr>
            <p:ph type="dt" sz="half" idx="10"/>
          </p:nvPr>
        </p:nvSpPr>
        <p:spPr/>
        <p:txBody>
          <a:bodyPr/>
          <a:lstStyle/>
          <a:p>
            <a:fld id="{8DC9530E-47EC-D647-8C2E-02525D046651}" type="datetimeFigureOut">
              <a:rPr lang="en-US" smtClean="0"/>
              <a:t>8/17/2020</a:t>
            </a:fld>
            <a:endParaRPr lang="en-US"/>
          </a:p>
        </p:txBody>
      </p:sp>
      <p:sp>
        <p:nvSpPr>
          <p:cNvPr id="5" name="Footer Placeholder 4">
            <a:extLst>
              <a:ext uri="{FF2B5EF4-FFF2-40B4-BE49-F238E27FC236}">
                <a16:creationId xmlns:a16="http://schemas.microsoft.com/office/drawing/2014/main" id="{E2F69C3F-38BD-E54F-9D57-D247DFCB1A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60EB04-17F6-8D44-82F0-D0C9AAA816F5}"/>
              </a:ext>
            </a:extLst>
          </p:cNvPr>
          <p:cNvSpPr>
            <a:spLocks noGrp="1"/>
          </p:cNvSpPr>
          <p:nvPr>
            <p:ph type="sldNum" sz="quarter" idx="12"/>
          </p:nvPr>
        </p:nvSpPr>
        <p:spPr/>
        <p:txBody>
          <a:bodyPr/>
          <a:lstStyle/>
          <a:p>
            <a:fld id="{9B139387-A6AB-D240-A50F-71383ED0B0BF}" type="slidenum">
              <a:rPr lang="en-US" smtClean="0"/>
              <a:t>‹#›</a:t>
            </a:fld>
            <a:endParaRPr lang="en-US"/>
          </a:p>
        </p:txBody>
      </p:sp>
    </p:spTree>
    <p:extLst>
      <p:ext uri="{BB962C8B-B14F-4D97-AF65-F5344CB8AC3E}">
        <p14:creationId xmlns:p14="http://schemas.microsoft.com/office/powerpoint/2010/main" val="3245563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F55037-F21A-4C45-9051-91234A0D94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78DEEE-DEFC-6E48-9655-198417EC0D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208F1B-8615-6F46-BCB8-84B4311DBF4F}"/>
              </a:ext>
            </a:extLst>
          </p:cNvPr>
          <p:cNvSpPr>
            <a:spLocks noGrp="1"/>
          </p:cNvSpPr>
          <p:nvPr>
            <p:ph type="dt" sz="half" idx="10"/>
          </p:nvPr>
        </p:nvSpPr>
        <p:spPr/>
        <p:txBody>
          <a:bodyPr/>
          <a:lstStyle/>
          <a:p>
            <a:fld id="{8DC9530E-47EC-D647-8C2E-02525D046651}" type="datetimeFigureOut">
              <a:rPr lang="en-US" smtClean="0"/>
              <a:t>8/17/2020</a:t>
            </a:fld>
            <a:endParaRPr lang="en-US"/>
          </a:p>
        </p:txBody>
      </p:sp>
      <p:sp>
        <p:nvSpPr>
          <p:cNvPr id="5" name="Footer Placeholder 4">
            <a:extLst>
              <a:ext uri="{FF2B5EF4-FFF2-40B4-BE49-F238E27FC236}">
                <a16:creationId xmlns:a16="http://schemas.microsoft.com/office/drawing/2014/main" id="{F4B59AAD-40FA-0145-854E-407DF9C2AC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218CBB-DC28-D34F-8C32-CAF0DB822E51}"/>
              </a:ext>
            </a:extLst>
          </p:cNvPr>
          <p:cNvSpPr>
            <a:spLocks noGrp="1"/>
          </p:cNvSpPr>
          <p:nvPr>
            <p:ph type="sldNum" sz="quarter" idx="12"/>
          </p:nvPr>
        </p:nvSpPr>
        <p:spPr/>
        <p:txBody>
          <a:bodyPr/>
          <a:lstStyle/>
          <a:p>
            <a:fld id="{9B139387-A6AB-D240-A50F-71383ED0B0BF}" type="slidenum">
              <a:rPr lang="en-US" smtClean="0"/>
              <a:t>‹#›</a:t>
            </a:fld>
            <a:endParaRPr lang="en-US"/>
          </a:p>
        </p:txBody>
      </p:sp>
    </p:spTree>
    <p:extLst>
      <p:ext uri="{BB962C8B-B14F-4D97-AF65-F5344CB8AC3E}">
        <p14:creationId xmlns:p14="http://schemas.microsoft.com/office/powerpoint/2010/main" val="2526086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0FF8A-874F-B24C-AE81-1ED3746EEF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45EE2C-02CD-B842-B9AE-DCA983F017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FDC3C3-C105-B342-9AC9-114995E2C135}"/>
              </a:ext>
            </a:extLst>
          </p:cNvPr>
          <p:cNvSpPr>
            <a:spLocks noGrp="1"/>
          </p:cNvSpPr>
          <p:nvPr>
            <p:ph type="dt" sz="half" idx="10"/>
          </p:nvPr>
        </p:nvSpPr>
        <p:spPr/>
        <p:txBody>
          <a:bodyPr/>
          <a:lstStyle/>
          <a:p>
            <a:fld id="{8DC9530E-47EC-D647-8C2E-02525D046651}" type="datetimeFigureOut">
              <a:rPr lang="en-US" smtClean="0"/>
              <a:t>8/17/2020</a:t>
            </a:fld>
            <a:endParaRPr lang="en-US"/>
          </a:p>
        </p:txBody>
      </p:sp>
      <p:sp>
        <p:nvSpPr>
          <p:cNvPr id="5" name="Footer Placeholder 4">
            <a:extLst>
              <a:ext uri="{FF2B5EF4-FFF2-40B4-BE49-F238E27FC236}">
                <a16:creationId xmlns:a16="http://schemas.microsoft.com/office/drawing/2014/main" id="{F24AD4C3-853D-0B41-88AF-BDAF0F6B9E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5A9B41-1E72-E04E-8E42-B00CABAD21BC}"/>
              </a:ext>
            </a:extLst>
          </p:cNvPr>
          <p:cNvSpPr>
            <a:spLocks noGrp="1"/>
          </p:cNvSpPr>
          <p:nvPr>
            <p:ph type="sldNum" sz="quarter" idx="12"/>
          </p:nvPr>
        </p:nvSpPr>
        <p:spPr/>
        <p:txBody>
          <a:bodyPr/>
          <a:lstStyle/>
          <a:p>
            <a:fld id="{9B139387-A6AB-D240-A50F-71383ED0B0BF}" type="slidenum">
              <a:rPr lang="en-US" smtClean="0"/>
              <a:t>‹#›</a:t>
            </a:fld>
            <a:endParaRPr lang="en-US"/>
          </a:p>
        </p:txBody>
      </p:sp>
    </p:spTree>
    <p:extLst>
      <p:ext uri="{BB962C8B-B14F-4D97-AF65-F5344CB8AC3E}">
        <p14:creationId xmlns:p14="http://schemas.microsoft.com/office/powerpoint/2010/main" val="2846711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3F0FB-2135-3344-91C8-40DECBA8A4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C7D197D-2CA4-764A-8050-41A1273604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14F34C-4EBC-4D43-AF36-0EDD776D3B37}"/>
              </a:ext>
            </a:extLst>
          </p:cNvPr>
          <p:cNvSpPr>
            <a:spLocks noGrp="1"/>
          </p:cNvSpPr>
          <p:nvPr>
            <p:ph type="dt" sz="half" idx="10"/>
          </p:nvPr>
        </p:nvSpPr>
        <p:spPr/>
        <p:txBody>
          <a:bodyPr/>
          <a:lstStyle/>
          <a:p>
            <a:fld id="{8DC9530E-47EC-D647-8C2E-02525D046651}" type="datetimeFigureOut">
              <a:rPr lang="en-US" smtClean="0"/>
              <a:t>8/17/2020</a:t>
            </a:fld>
            <a:endParaRPr lang="en-US"/>
          </a:p>
        </p:txBody>
      </p:sp>
      <p:sp>
        <p:nvSpPr>
          <p:cNvPr id="5" name="Footer Placeholder 4">
            <a:extLst>
              <a:ext uri="{FF2B5EF4-FFF2-40B4-BE49-F238E27FC236}">
                <a16:creationId xmlns:a16="http://schemas.microsoft.com/office/drawing/2014/main" id="{423AA9CE-69BB-5B44-8A4D-E0C9A1B92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53444E-D88B-5141-AB06-9164CF30CB92}"/>
              </a:ext>
            </a:extLst>
          </p:cNvPr>
          <p:cNvSpPr>
            <a:spLocks noGrp="1"/>
          </p:cNvSpPr>
          <p:nvPr>
            <p:ph type="sldNum" sz="quarter" idx="12"/>
          </p:nvPr>
        </p:nvSpPr>
        <p:spPr/>
        <p:txBody>
          <a:bodyPr/>
          <a:lstStyle/>
          <a:p>
            <a:fld id="{9B139387-A6AB-D240-A50F-71383ED0B0BF}" type="slidenum">
              <a:rPr lang="en-US" smtClean="0"/>
              <a:t>‹#›</a:t>
            </a:fld>
            <a:endParaRPr lang="en-US"/>
          </a:p>
        </p:txBody>
      </p:sp>
    </p:spTree>
    <p:extLst>
      <p:ext uri="{BB962C8B-B14F-4D97-AF65-F5344CB8AC3E}">
        <p14:creationId xmlns:p14="http://schemas.microsoft.com/office/powerpoint/2010/main" val="481702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17E90-6C44-FC4A-8CDD-3B72FF003C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E47F71-928A-754D-9182-B7D8703233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8CAA97-EC57-1946-B64D-AD5529AAC9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77EBE4-969C-4F48-8729-49306BD6061C}"/>
              </a:ext>
            </a:extLst>
          </p:cNvPr>
          <p:cNvSpPr>
            <a:spLocks noGrp="1"/>
          </p:cNvSpPr>
          <p:nvPr>
            <p:ph type="dt" sz="half" idx="10"/>
          </p:nvPr>
        </p:nvSpPr>
        <p:spPr/>
        <p:txBody>
          <a:bodyPr/>
          <a:lstStyle/>
          <a:p>
            <a:fld id="{8DC9530E-47EC-D647-8C2E-02525D046651}" type="datetimeFigureOut">
              <a:rPr lang="en-US" smtClean="0"/>
              <a:t>8/17/2020</a:t>
            </a:fld>
            <a:endParaRPr lang="en-US"/>
          </a:p>
        </p:txBody>
      </p:sp>
      <p:sp>
        <p:nvSpPr>
          <p:cNvPr id="6" name="Footer Placeholder 5">
            <a:extLst>
              <a:ext uri="{FF2B5EF4-FFF2-40B4-BE49-F238E27FC236}">
                <a16:creationId xmlns:a16="http://schemas.microsoft.com/office/drawing/2014/main" id="{7FA44721-D05A-6B49-98BD-71AC63832B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65FEED-DFDB-8941-90F1-A8EB378FF8E6}"/>
              </a:ext>
            </a:extLst>
          </p:cNvPr>
          <p:cNvSpPr>
            <a:spLocks noGrp="1"/>
          </p:cNvSpPr>
          <p:nvPr>
            <p:ph type="sldNum" sz="quarter" idx="12"/>
          </p:nvPr>
        </p:nvSpPr>
        <p:spPr/>
        <p:txBody>
          <a:bodyPr/>
          <a:lstStyle/>
          <a:p>
            <a:fld id="{9B139387-A6AB-D240-A50F-71383ED0B0BF}" type="slidenum">
              <a:rPr lang="en-US" smtClean="0"/>
              <a:t>‹#›</a:t>
            </a:fld>
            <a:endParaRPr lang="en-US"/>
          </a:p>
        </p:txBody>
      </p:sp>
    </p:spTree>
    <p:extLst>
      <p:ext uri="{BB962C8B-B14F-4D97-AF65-F5344CB8AC3E}">
        <p14:creationId xmlns:p14="http://schemas.microsoft.com/office/powerpoint/2010/main" val="881236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7DB40-A711-1D44-8F52-4357237248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0A0B994-3D90-ED4F-B8B4-B83A027908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9399C9-2A61-F74D-84BE-EEEDD7989D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AECB2A-FBE6-AA43-B8CB-CD639E1100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5ADEA1-F83F-DA4C-87EB-09AA260DA8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32ED82-033F-0947-A875-C15E336B941C}"/>
              </a:ext>
            </a:extLst>
          </p:cNvPr>
          <p:cNvSpPr>
            <a:spLocks noGrp="1"/>
          </p:cNvSpPr>
          <p:nvPr>
            <p:ph type="dt" sz="half" idx="10"/>
          </p:nvPr>
        </p:nvSpPr>
        <p:spPr/>
        <p:txBody>
          <a:bodyPr/>
          <a:lstStyle/>
          <a:p>
            <a:fld id="{8DC9530E-47EC-D647-8C2E-02525D046651}" type="datetimeFigureOut">
              <a:rPr lang="en-US" smtClean="0"/>
              <a:t>8/17/2020</a:t>
            </a:fld>
            <a:endParaRPr lang="en-US"/>
          </a:p>
        </p:txBody>
      </p:sp>
      <p:sp>
        <p:nvSpPr>
          <p:cNvPr id="8" name="Footer Placeholder 7">
            <a:extLst>
              <a:ext uri="{FF2B5EF4-FFF2-40B4-BE49-F238E27FC236}">
                <a16:creationId xmlns:a16="http://schemas.microsoft.com/office/drawing/2014/main" id="{EAEBAE80-7601-5946-912A-A2A66833D59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F2DA94-19EA-2B42-ACC0-E1C01D5E2C16}"/>
              </a:ext>
            </a:extLst>
          </p:cNvPr>
          <p:cNvSpPr>
            <a:spLocks noGrp="1"/>
          </p:cNvSpPr>
          <p:nvPr>
            <p:ph type="sldNum" sz="quarter" idx="12"/>
          </p:nvPr>
        </p:nvSpPr>
        <p:spPr/>
        <p:txBody>
          <a:bodyPr/>
          <a:lstStyle/>
          <a:p>
            <a:fld id="{9B139387-A6AB-D240-A50F-71383ED0B0BF}" type="slidenum">
              <a:rPr lang="en-US" smtClean="0"/>
              <a:t>‹#›</a:t>
            </a:fld>
            <a:endParaRPr lang="en-US"/>
          </a:p>
        </p:txBody>
      </p:sp>
    </p:spTree>
    <p:extLst>
      <p:ext uri="{BB962C8B-B14F-4D97-AF65-F5344CB8AC3E}">
        <p14:creationId xmlns:p14="http://schemas.microsoft.com/office/powerpoint/2010/main" val="2883440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62F19-CFE4-A746-A3F9-AAA61A643B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ECE45E-2751-7843-B47A-2BE94F4D047F}"/>
              </a:ext>
            </a:extLst>
          </p:cNvPr>
          <p:cNvSpPr>
            <a:spLocks noGrp="1"/>
          </p:cNvSpPr>
          <p:nvPr>
            <p:ph type="dt" sz="half" idx="10"/>
          </p:nvPr>
        </p:nvSpPr>
        <p:spPr/>
        <p:txBody>
          <a:bodyPr/>
          <a:lstStyle/>
          <a:p>
            <a:fld id="{8DC9530E-47EC-D647-8C2E-02525D046651}" type="datetimeFigureOut">
              <a:rPr lang="en-US" smtClean="0"/>
              <a:t>8/17/2020</a:t>
            </a:fld>
            <a:endParaRPr lang="en-US"/>
          </a:p>
        </p:txBody>
      </p:sp>
      <p:sp>
        <p:nvSpPr>
          <p:cNvPr id="4" name="Footer Placeholder 3">
            <a:extLst>
              <a:ext uri="{FF2B5EF4-FFF2-40B4-BE49-F238E27FC236}">
                <a16:creationId xmlns:a16="http://schemas.microsoft.com/office/drawing/2014/main" id="{1B95920C-721E-F842-9594-5AE302F919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6EF749-0DDD-854E-A9BD-246E0F3035F9}"/>
              </a:ext>
            </a:extLst>
          </p:cNvPr>
          <p:cNvSpPr>
            <a:spLocks noGrp="1"/>
          </p:cNvSpPr>
          <p:nvPr>
            <p:ph type="sldNum" sz="quarter" idx="12"/>
          </p:nvPr>
        </p:nvSpPr>
        <p:spPr/>
        <p:txBody>
          <a:bodyPr/>
          <a:lstStyle/>
          <a:p>
            <a:fld id="{9B139387-A6AB-D240-A50F-71383ED0B0BF}" type="slidenum">
              <a:rPr lang="en-US" smtClean="0"/>
              <a:t>‹#›</a:t>
            </a:fld>
            <a:endParaRPr lang="en-US"/>
          </a:p>
        </p:txBody>
      </p:sp>
    </p:spTree>
    <p:extLst>
      <p:ext uri="{BB962C8B-B14F-4D97-AF65-F5344CB8AC3E}">
        <p14:creationId xmlns:p14="http://schemas.microsoft.com/office/powerpoint/2010/main" val="1392019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18D67D-91EC-B645-9E20-BF3D9E0F6758}"/>
              </a:ext>
            </a:extLst>
          </p:cNvPr>
          <p:cNvSpPr>
            <a:spLocks noGrp="1"/>
          </p:cNvSpPr>
          <p:nvPr>
            <p:ph type="dt" sz="half" idx="10"/>
          </p:nvPr>
        </p:nvSpPr>
        <p:spPr/>
        <p:txBody>
          <a:bodyPr/>
          <a:lstStyle/>
          <a:p>
            <a:fld id="{8DC9530E-47EC-D647-8C2E-02525D046651}" type="datetimeFigureOut">
              <a:rPr lang="en-US" smtClean="0"/>
              <a:t>8/17/2020</a:t>
            </a:fld>
            <a:endParaRPr lang="en-US"/>
          </a:p>
        </p:txBody>
      </p:sp>
      <p:sp>
        <p:nvSpPr>
          <p:cNvPr id="3" name="Footer Placeholder 2">
            <a:extLst>
              <a:ext uri="{FF2B5EF4-FFF2-40B4-BE49-F238E27FC236}">
                <a16:creationId xmlns:a16="http://schemas.microsoft.com/office/drawing/2014/main" id="{DF3D6A94-57E1-1843-ABB4-D377C340A0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696056-DB7E-6948-B9C0-57A3AFBF81DF}"/>
              </a:ext>
            </a:extLst>
          </p:cNvPr>
          <p:cNvSpPr>
            <a:spLocks noGrp="1"/>
          </p:cNvSpPr>
          <p:nvPr>
            <p:ph type="sldNum" sz="quarter" idx="12"/>
          </p:nvPr>
        </p:nvSpPr>
        <p:spPr/>
        <p:txBody>
          <a:bodyPr/>
          <a:lstStyle/>
          <a:p>
            <a:fld id="{9B139387-A6AB-D240-A50F-71383ED0B0BF}" type="slidenum">
              <a:rPr lang="en-US" smtClean="0"/>
              <a:t>‹#›</a:t>
            </a:fld>
            <a:endParaRPr lang="en-US"/>
          </a:p>
        </p:txBody>
      </p:sp>
    </p:spTree>
    <p:extLst>
      <p:ext uri="{BB962C8B-B14F-4D97-AF65-F5344CB8AC3E}">
        <p14:creationId xmlns:p14="http://schemas.microsoft.com/office/powerpoint/2010/main" val="3717928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3E16F-3096-FB44-BEDD-FD6003C8BB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382F78-965F-124A-A166-86B50C7E78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20E8AE-51FF-CC42-9E3F-DCD9662D6A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57E37C-BD8D-F441-AD5F-A89D36D9FA68}"/>
              </a:ext>
            </a:extLst>
          </p:cNvPr>
          <p:cNvSpPr>
            <a:spLocks noGrp="1"/>
          </p:cNvSpPr>
          <p:nvPr>
            <p:ph type="dt" sz="half" idx="10"/>
          </p:nvPr>
        </p:nvSpPr>
        <p:spPr/>
        <p:txBody>
          <a:bodyPr/>
          <a:lstStyle/>
          <a:p>
            <a:fld id="{8DC9530E-47EC-D647-8C2E-02525D046651}" type="datetimeFigureOut">
              <a:rPr lang="en-US" smtClean="0"/>
              <a:t>8/17/2020</a:t>
            </a:fld>
            <a:endParaRPr lang="en-US"/>
          </a:p>
        </p:txBody>
      </p:sp>
      <p:sp>
        <p:nvSpPr>
          <p:cNvPr id="6" name="Footer Placeholder 5">
            <a:extLst>
              <a:ext uri="{FF2B5EF4-FFF2-40B4-BE49-F238E27FC236}">
                <a16:creationId xmlns:a16="http://schemas.microsoft.com/office/drawing/2014/main" id="{CB5486EF-9257-9844-A45A-F98FD10094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77D19A-82A6-1E44-B0A9-1F99C082B162}"/>
              </a:ext>
            </a:extLst>
          </p:cNvPr>
          <p:cNvSpPr>
            <a:spLocks noGrp="1"/>
          </p:cNvSpPr>
          <p:nvPr>
            <p:ph type="sldNum" sz="quarter" idx="12"/>
          </p:nvPr>
        </p:nvSpPr>
        <p:spPr/>
        <p:txBody>
          <a:bodyPr/>
          <a:lstStyle/>
          <a:p>
            <a:fld id="{9B139387-A6AB-D240-A50F-71383ED0B0BF}" type="slidenum">
              <a:rPr lang="en-US" smtClean="0"/>
              <a:t>‹#›</a:t>
            </a:fld>
            <a:endParaRPr lang="en-US"/>
          </a:p>
        </p:txBody>
      </p:sp>
    </p:spTree>
    <p:extLst>
      <p:ext uri="{BB962C8B-B14F-4D97-AF65-F5344CB8AC3E}">
        <p14:creationId xmlns:p14="http://schemas.microsoft.com/office/powerpoint/2010/main" val="1198239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9891E-7790-F84E-8474-6CCBBCAB2C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D8F88F-ADE8-D94D-B4C3-CC3DF6BFDB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A882AB7-C230-8541-8C4F-197B137D35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E55956-1AD6-824E-AD60-ED96B03148F7}"/>
              </a:ext>
            </a:extLst>
          </p:cNvPr>
          <p:cNvSpPr>
            <a:spLocks noGrp="1"/>
          </p:cNvSpPr>
          <p:nvPr>
            <p:ph type="dt" sz="half" idx="10"/>
          </p:nvPr>
        </p:nvSpPr>
        <p:spPr/>
        <p:txBody>
          <a:bodyPr/>
          <a:lstStyle/>
          <a:p>
            <a:fld id="{8DC9530E-47EC-D647-8C2E-02525D046651}" type="datetimeFigureOut">
              <a:rPr lang="en-US" smtClean="0"/>
              <a:t>8/17/2020</a:t>
            </a:fld>
            <a:endParaRPr lang="en-US"/>
          </a:p>
        </p:txBody>
      </p:sp>
      <p:sp>
        <p:nvSpPr>
          <p:cNvPr id="6" name="Footer Placeholder 5">
            <a:extLst>
              <a:ext uri="{FF2B5EF4-FFF2-40B4-BE49-F238E27FC236}">
                <a16:creationId xmlns:a16="http://schemas.microsoft.com/office/drawing/2014/main" id="{D20E9672-F7AD-2643-A64E-F83191F490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C259D7-C392-A142-AB77-F5E98CF46E4E}"/>
              </a:ext>
            </a:extLst>
          </p:cNvPr>
          <p:cNvSpPr>
            <a:spLocks noGrp="1"/>
          </p:cNvSpPr>
          <p:nvPr>
            <p:ph type="sldNum" sz="quarter" idx="12"/>
          </p:nvPr>
        </p:nvSpPr>
        <p:spPr/>
        <p:txBody>
          <a:bodyPr/>
          <a:lstStyle/>
          <a:p>
            <a:fld id="{9B139387-A6AB-D240-A50F-71383ED0B0BF}" type="slidenum">
              <a:rPr lang="en-US" smtClean="0"/>
              <a:t>‹#›</a:t>
            </a:fld>
            <a:endParaRPr lang="en-US"/>
          </a:p>
        </p:txBody>
      </p:sp>
    </p:spTree>
    <p:extLst>
      <p:ext uri="{BB962C8B-B14F-4D97-AF65-F5344CB8AC3E}">
        <p14:creationId xmlns:p14="http://schemas.microsoft.com/office/powerpoint/2010/main" val="2552613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58B80B-5254-6846-AE86-75DED23D82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0ACF84-EBF9-4A43-99A6-D4FCA47728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2B1D98-7485-3A45-A1D0-A280A8A8BE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C9530E-47EC-D647-8C2E-02525D046651}" type="datetimeFigureOut">
              <a:rPr lang="en-US" smtClean="0"/>
              <a:t>8/17/2020</a:t>
            </a:fld>
            <a:endParaRPr lang="en-US"/>
          </a:p>
        </p:txBody>
      </p:sp>
      <p:sp>
        <p:nvSpPr>
          <p:cNvPr id="5" name="Footer Placeholder 4">
            <a:extLst>
              <a:ext uri="{FF2B5EF4-FFF2-40B4-BE49-F238E27FC236}">
                <a16:creationId xmlns:a16="http://schemas.microsoft.com/office/drawing/2014/main" id="{3A8B0121-1FA5-E248-994A-C4C2EDD619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5A3A057-FE5C-F642-B8F3-9EEA4D3110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139387-A6AB-D240-A50F-71383ED0B0BF}" type="slidenum">
              <a:rPr lang="en-US" smtClean="0"/>
              <a:t>‹#›</a:t>
            </a:fld>
            <a:endParaRPr lang="en-US"/>
          </a:p>
        </p:txBody>
      </p:sp>
    </p:spTree>
    <p:extLst>
      <p:ext uri="{BB962C8B-B14F-4D97-AF65-F5344CB8AC3E}">
        <p14:creationId xmlns:p14="http://schemas.microsoft.com/office/powerpoint/2010/main" val="2573341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oy, graphics, doll&#10;&#10;Description automatically generated">
            <a:extLst>
              <a:ext uri="{FF2B5EF4-FFF2-40B4-BE49-F238E27FC236}">
                <a16:creationId xmlns:a16="http://schemas.microsoft.com/office/drawing/2014/main" id="{F92B44A0-4055-544F-A819-A630A456BE3F}"/>
              </a:ext>
            </a:extLst>
          </p:cNvPr>
          <p:cNvPicPr>
            <a:picLocks noChangeAspect="1"/>
          </p:cNvPicPr>
          <p:nvPr/>
        </p:nvPicPr>
        <p:blipFill rotWithShape="1">
          <a:blip r:embed="rId3"/>
          <a:srcRect r="20791"/>
          <a:stretch/>
        </p:blipFill>
        <p:spPr>
          <a:xfrm>
            <a:off x="4381499" y="0"/>
            <a:ext cx="7810501" cy="6858000"/>
          </a:xfrm>
          <a:prstGeom prst="rect">
            <a:avLst/>
          </a:prstGeom>
        </p:spPr>
      </p:pic>
      <p:sp>
        <p:nvSpPr>
          <p:cNvPr id="6" name="Rectangle 5">
            <a:extLst>
              <a:ext uri="{FF2B5EF4-FFF2-40B4-BE49-F238E27FC236}">
                <a16:creationId xmlns:a16="http://schemas.microsoft.com/office/drawing/2014/main" id="{9ECA7D0E-A6EF-F941-9979-CF87983F2F07}"/>
              </a:ext>
            </a:extLst>
          </p:cNvPr>
          <p:cNvSpPr/>
          <p:nvPr/>
        </p:nvSpPr>
        <p:spPr>
          <a:xfrm>
            <a:off x="0" y="0"/>
            <a:ext cx="4381500" cy="6858000"/>
          </a:xfrm>
          <a:prstGeom prst="rect">
            <a:avLst/>
          </a:prstGeom>
          <a:solidFill>
            <a:srgbClr val="3138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800" b="0" i="0" u="none" strike="noStrike" kern="1200" cap="none" spc="0" normalizeH="0" baseline="0" noProof="0">
              <a:ln>
                <a:noFill/>
              </a:ln>
              <a:effectLst/>
              <a:uLnTx/>
              <a:uFillTx/>
              <a:latin typeface="Calibri" panose="020F0502020204030204"/>
              <a:cs typeface="Calibri"/>
            </a:endParaRPr>
          </a:p>
        </p:txBody>
      </p:sp>
      <p:sp>
        <p:nvSpPr>
          <p:cNvPr id="7" name="TextBox 6">
            <a:extLst>
              <a:ext uri="{FF2B5EF4-FFF2-40B4-BE49-F238E27FC236}">
                <a16:creationId xmlns:a16="http://schemas.microsoft.com/office/drawing/2014/main" id="{404D0EFA-30EA-4E47-88BD-E1E546C30C67}"/>
              </a:ext>
            </a:extLst>
          </p:cNvPr>
          <p:cNvSpPr txBox="1"/>
          <p:nvPr/>
        </p:nvSpPr>
        <p:spPr>
          <a:xfrm>
            <a:off x="1276465" y="-847212"/>
            <a:ext cx="36385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11" name="Rectangle 10">
            <a:extLst>
              <a:ext uri="{FF2B5EF4-FFF2-40B4-BE49-F238E27FC236}">
                <a16:creationId xmlns:a16="http://schemas.microsoft.com/office/drawing/2014/main" id="{CFCDA88F-75DC-9F49-8E54-49F966A71AB2}"/>
              </a:ext>
            </a:extLst>
          </p:cNvPr>
          <p:cNvSpPr/>
          <p:nvPr/>
        </p:nvSpPr>
        <p:spPr>
          <a:xfrm>
            <a:off x="346982" y="1838325"/>
            <a:ext cx="11205162" cy="2709624"/>
          </a:xfrm>
          <a:prstGeom prst="rect">
            <a:avLst/>
          </a:prstGeom>
          <a:solidFill>
            <a:srgbClr val="313896">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US" sz="4400">
                <a:latin typeface="Lato Light"/>
                <a:ea typeface="Lato Light" panose="020F0502020204030203" pitchFamily="34" charset="0"/>
                <a:cs typeface="Lato Light" panose="020F0502020204030203" pitchFamily="34" charset="0"/>
              </a:rPr>
              <a:t>CRISIS MANAGEMENT FOR COVID-19</a:t>
            </a:r>
            <a:endParaRPr lang="en-US">
              <a:cs typeface="Calibri" panose="020F0502020204030204"/>
            </a:endParaRPr>
          </a:p>
          <a:p>
            <a:pPr>
              <a:defRPr/>
            </a:pPr>
            <a:r>
              <a:rPr lang="en-US" sz="4400">
                <a:latin typeface="Lato Light"/>
              </a:rPr>
              <a:t>Phase 20 (Week 23): Updated Guidance, Legal Changes, and Legislation</a:t>
            </a:r>
          </a:p>
        </p:txBody>
      </p:sp>
      <p:sp>
        <p:nvSpPr>
          <p:cNvPr id="2" name="TextBox 1">
            <a:extLst>
              <a:ext uri="{FF2B5EF4-FFF2-40B4-BE49-F238E27FC236}">
                <a16:creationId xmlns:a16="http://schemas.microsoft.com/office/drawing/2014/main" id="{E08A10C2-8052-384B-AF43-E1ACDC448FC0}"/>
              </a:ext>
            </a:extLst>
          </p:cNvPr>
          <p:cNvSpPr txBox="1"/>
          <p:nvPr/>
        </p:nvSpPr>
        <p:spPr>
          <a:xfrm>
            <a:off x="747304" y="5367694"/>
            <a:ext cx="2886891" cy="1323439"/>
          </a:xfrm>
          <a:prstGeom prst="rect">
            <a:avLst/>
          </a:prstGeom>
          <a:noFill/>
        </p:spPr>
        <p:txBody>
          <a:bodyPr wrap="square" rtlCol="0">
            <a:spAutoFit/>
          </a:bodyPr>
          <a:lstStyle/>
          <a:p>
            <a:r>
              <a:rPr lang="en-US" sz="2000" i="1">
                <a:solidFill>
                  <a:schemeClr val="bg1"/>
                </a:solidFill>
                <a:latin typeface="Lato Light" panose="020F0502020204030203" pitchFamily="34" charset="0"/>
                <a:ea typeface="Lato Light" panose="020F0502020204030203" pitchFamily="34" charset="0"/>
                <a:cs typeface="Lato Light" panose="020F0502020204030203" pitchFamily="34" charset="0"/>
              </a:rPr>
              <a:t>Presented by:</a:t>
            </a:r>
          </a:p>
          <a:p>
            <a:r>
              <a:rPr lang="en-US" sz="2000" i="1">
                <a:solidFill>
                  <a:schemeClr val="bg1"/>
                </a:solidFill>
                <a:latin typeface="Lato Light" panose="020F0502020204030203" pitchFamily="34" charset="0"/>
                <a:ea typeface="Lato Light" panose="020F0502020204030203" pitchFamily="34" charset="0"/>
                <a:cs typeface="Lato Light" panose="020F0502020204030203" pitchFamily="34" charset="0"/>
              </a:rPr>
              <a:t>Hanna Resource Group and</a:t>
            </a:r>
          </a:p>
          <a:p>
            <a:r>
              <a:rPr lang="en-US" sz="2000" i="1">
                <a:solidFill>
                  <a:schemeClr val="bg1"/>
                </a:solidFill>
                <a:latin typeface="Lato Light" panose="020F0502020204030203" pitchFamily="34" charset="0"/>
                <a:ea typeface="Lato Light" panose="020F0502020204030203" pitchFamily="34" charset="0"/>
                <a:cs typeface="Lato Light" panose="020F0502020204030203" pitchFamily="34" charset="0"/>
              </a:rPr>
              <a:t>Morris &amp; Morris, PSC</a:t>
            </a:r>
          </a:p>
        </p:txBody>
      </p:sp>
      <p:sp>
        <p:nvSpPr>
          <p:cNvPr id="4" name="Rectangle 3">
            <a:extLst>
              <a:ext uri="{FF2B5EF4-FFF2-40B4-BE49-F238E27FC236}">
                <a16:creationId xmlns:a16="http://schemas.microsoft.com/office/drawing/2014/main" id="{9877D0C4-F3E1-450D-8EC0-0FE82EAC6053}"/>
              </a:ext>
            </a:extLst>
          </p:cNvPr>
          <p:cNvSpPr/>
          <p:nvPr/>
        </p:nvSpPr>
        <p:spPr>
          <a:xfrm>
            <a:off x="5977217" y="3244334"/>
            <a:ext cx="237566" cy="369332"/>
          </a:xfrm>
          <a:prstGeom prst="rect">
            <a:avLst/>
          </a:prstGeom>
        </p:spPr>
        <p:txBody>
          <a:bodyPr wrap="none">
            <a:spAutoFit/>
          </a:bodyPr>
          <a:lstStyle/>
          <a:p>
            <a:r>
              <a:rPr lang="en-US"/>
              <a:t> </a:t>
            </a:r>
          </a:p>
        </p:txBody>
      </p:sp>
    </p:spTree>
    <p:extLst>
      <p:ext uri="{BB962C8B-B14F-4D97-AF65-F5344CB8AC3E}">
        <p14:creationId xmlns:p14="http://schemas.microsoft.com/office/powerpoint/2010/main" val="3731276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62927D-D898-0F48-8C54-A90A0C767899}"/>
              </a:ext>
            </a:extLst>
          </p:cNvPr>
          <p:cNvSpPr/>
          <p:nvPr/>
        </p:nvSpPr>
        <p:spPr>
          <a:xfrm>
            <a:off x="0" y="-73376"/>
            <a:ext cx="4382370" cy="830997"/>
          </a:xfrm>
          <a:prstGeom prst="rect">
            <a:avLst/>
          </a:prstGeom>
          <a:solidFill>
            <a:srgbClr val="3138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0EDB7FB-8659-DC43-A64F-2664243B4F4A}"/>
              </a:ext>
            </a:extLst>
          </p:cNvPr>
          <p:cNvSpPr txBox="1"/>
          <p:nvPr/>
        </p:nvSpPr>
        <p:spPr>
          <a:xfrm>
            <a:off x="115893" y="-105736"/>
            <a:ext cx="816429" cy="923330"/>
          </a:xfrm>
          <a:prstGeom prst="rect">
            <a:avLst/>
          </a:prstGeom>
          <a:noFill/>
        </p:spPr>
        <p:txBody>
          <a:bodyPr wrap="square" rtlCol="0" anchor="t">
            <a:spAutoFit/>
          </a:bodyPr>
          <a:lstStyle/>
          <a:p>
            <a:r>
              <a:rPr lang="en-US" sz="5400">
                <a:solidFill>
                  <a:srgbClr val="00B050"/>
                </a:solidFill>
                <a:latin typeface="Lato Light"/>
                <a:ea typeface="Lato Light" panose="020F0502020204030203" pitchFamily="34" charset="0"/>
                <a:cs typeface="Lato Light" panose="020F0502020204030203" pitchFamily="34" charset="0"/>
              </a:rPr>
              <a:t>2</a:t>
            </a:r>
            <a:endParaRPr lang="en-US" sz="5400">
              <a:solidFill>
                <a:srgbClr val="00B050"/>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7" name="TextBox 6">
            <a:extLst>
              <a:ext uri="{FF2B5EF4-FFF2-40B4-BE49-F238E27FC236}">
                <a16:creationId xmlns:a16="http://schemas.microsoft.com/office/drawing/2014/main" id="{369337D8-46EE-4D4D-8E98-F100930759BF}"/>
              </a:ext>
            </a:extLst>
          </p:cNvPr>
          <p:cNvSpPr txBox="1"/>
          <p:nvPr/>
        </p:nvSpPr>
        <p:spPr>
          <a:xfrm>
            <a:off x="-452761" y="817594"/>
            <a:ext cx="12644761" cy="24345126"/>
          </a:xfrm>
          <a:prstGeom prst="rect">
            <a:avLst/>
          </a:prstGeom>
          <a:noFill/>
        </p:spPr>
        <p:txBody>
          <a:bodyPr wrap="square" rtlCol="0" anchor="t">
            <a:spAutoFit/>
          </a:bodyPr>
          <a:lstStyle/>
          <a:p>
            <a:pPr marL="800100" marR="0" lvl="1" indent="-342900" algn="l" defTabSz="914400" rtl="0" eaLnBrk="1" fontAlgn="auto" latinLnBrk="0" hangingPunct="1">
              <a:lnSpc>
                <a:spcPct val="100000"/>
              </a:lnSpc>
              <a:spcBef>
                <a:spcPct val="20000"/>
              </a:spcBef>
              <a:spcAft>
                <a:spcPts val="600"/>
              </a:spcAft>
              <a:buClr>
                <a:srgbClr val="ED7D31"/>
              </a:buClr>
              <a:buSzPct val="92000"/>
              <a:buFont typeface="Arial" panose="020B0604020202020204" pitchFamily="34" charset="0"/>
              <a:buChar char="•"/>
              <a:tabLst/>
              <a:defRPr/>
            </a:pPr>
            <a:r>
              <a:rPr kumimoji="0" lang="en-US" sz="2300" i="0" strike="noStrike" kern="1200" cap="none" spc="0" normalizeH="0" baseline="0" noProof="0">
                <a:ln>
                  <a:noFill/>
                </a:ln>
                <a:solidFill>
                  <a:prstClr val="black"/>
                </a:solidFill>
                <a:effectLst/>
                <a:uLnTx/>
                <a:uFillTx/>
                <a:latin typeface="Calibri" panose="020F0502020204030204"/>
                <a:ea typeface="+mn-ea"/>
                <a:cs typeface="+mn-cs"/>
              </a:rPr>
              <a:t>Typically, business payroll, rent, mortgage interest, utilities, etc., are tax deductible, lowering taxable income. Without that deduction, businesses will owe more in taxes.</a:t>
            </a:r>
          </a:p>
          <a:p>
            <a:pPr marL="800100" marR="0" lvl="1" indent="-342900" algn="l" defTabSz="914400" rtl="0" eaLnBrk="1" fontAlgn="auto" latinLnBrk="0" hangingPunct="1">
              <a:lnSpc>
                <a:spcPct val="100000"/>
              </a:lnSpc>
              <a:spcBef>
                <a:spcPct val="20000"/>
              </a:spcBef>
              <a:spcAft>
                <a:spcPts val="600"/>
              </a:spcAft>
              <a:buClr>
                <a:srgbClr val="ED7D31"/>
              </a:buClr>
              <a:buSzPct val="92000"/>
              <a:buFont typeface="Arial" panose="020B0604020202020204" pitchFamily="34" charset="0"/>
              <a:buChar char="•"/>
              <a:tabLst/>
              <a:defRPr/>
            </a:pPr>
            <a:r>
              <a:rPr lang="en-US" sz="2300">
                <a:solidFill>
                  <a:prstClr val="black"/>
                </a:solidFill>
                <a:latin typeface="Calibri" panose="020F0502020204030204"/>
              </a:rPr>
              <a:t>Assuming a $100k PPP loan, used for payroll, while </a:t>
            </a:r>
            <a:r>
              <a:rPr kumimoji="0" lang="en-US" sz="2300" i="0" strike="noStrike" kern="1200" cap="none" spc="0" normalizeH="0" baseline="0" noProof="0">
                <a:ln>
                  <a:noFill/>
                </a:ln>
                <a:solidFill>
                  <a:prstClr val="black"/>
                </a:solidFill>
                <a:effectLst/>
                <a:uLnTx/>
                <a:uFillTx/>
                <a:latin typeface="Calibri" panose="020F0502020204030204"/>
                <a:ea typeface="+mn-ea"/>
                <a:cs typeface="+mn-cs"/>
              </a:rPr>
              <a:t>receiving an extra $100,000, businesses will lose the $21,000 (21% corporate </a:t>
            </a:r>
            <a:r>
              <a:rPr lang="en-US" sz="2300">
                <a:solidFill>
                  <a:prstClr val="black"/>
                </a:solidFill>
                <a:latin typeface="Calibri" panose="020F0502020204030204"/>
              </a:rPr>
              <a:t>rate) </a:t>
            </a:r>
            <a:r>
              <a:rPr kumimoji="0" lang="en-US" sz="2300" i="0" strike="noStrike" kern="1200" cap="none" spc="0" normalizeH="0" baseline="0" noProof="0">
                <a:ln>
                  <a:noFill/>
                </a:ln>
                <a:solidFill>
                  <a:prstClr val="black"/>
                </a:solidFill>
                <a:effectLst/>
                <a:uLnTx/>
                <a:uFillTx/>
                <a:latin typeface="Calibri" panose="020F0502020204030204"/>
                <a:ea typeface="+mn-ea"/>
                <a:cs typeface="+mn-cs"/>
              </a:rPr>
              <a:t>in tax deductions typically received. </a:t>
            </a:r>
          </a:p>
          <a:p>
            <a:pPr marL="800100" marR="0" lvl="1" indent="-342900" algn="l" defTabSz="914400" rtl="0" eaLnBrk="1" fontAlgn="auto" latinLnBrk="0" hangingPunct="1">
              <a:lnSpc>
                <a:spcPct val="100000"/>
              </a:lnSpc>
              <a:spcBef>
                <a:spcPct val="20000"/>
              </a:spcBef>
              <a:spcAft>
                <a:spcPts val="600"/>
              </a:spcAft>
              <a:buClr>
                <a:srgbClr val="ED7D31"/>
              </a:buClr>
              <a:buSzPct val="92000"/>
              <a:buFont typeface="Arial" panose="020B0604020202020204" pitchFamily="34" charset="0"/>
              <a:buChar char="•"/>
              <a:tabLst/>
              <a:defRPr/>
            </a:pPr>
            <a:r>
              <a:rPr lang="en-US" sz="2300">
                <a:solidFill>
                  <a:prstClr val="black"/>
                </a:solidFill>
                <a:latin typeface="Calibri" panose="020F0502020204030204"/>
              </a:rPr>
              <a:t>I</a:t>
            </a:r>
            <a:r>
              <a:rPr kumimoji="0" lang="en-US" sz="2300" i="0" strike="noStrike" kern="1200" cap="none" spc="0" normalizeH="0" baseline="0" noProof="0" err="1">
                <a:ln>
                  <a:noFill/>
                </a:ln>
                <a:solidFill>
                  <a:prstClr val="black"/>
                </a:solidFill>
                <a:effectLst/>
                <a:uLnTx/>
                <a:uFillTx/>
                <a:latin typeface="Calibri" panose="020F0502020204030204"/>
                <a:ea typeface="+mn-ea"/>
                <a:cs typeface="+mn-cs"/>
              </a:rPr>
              <a:t>nstead</a:t>
            </a:r>
            <a:r>
              <a:rPr kumimoji="0" lang="en-US" sz="2300" i="0" strike="noStrike" kern="1200" cap="none" spc="0" normalizeH="0" baseline="0" noProof="0">
                <a:ln>
                  <a:noFill/>
                </a:ln>
                <a:solidFill>
                  <a:prstClr val="black"/>
                </a:solidFill>
                <a:effectLst/>
                <a:uLnTx/>
                <a:uFillTx/>
                <a:latin typeface="Calibri" panose="020F0502020204030204"/>
                <a:ea typeface="+mn-ea"/>
                <a:cs typeface="+mn-cs"/>
              </a:rPr>
              <a:t> of </a:t>
            </a:r>
            <a:r>
              <a:rPr lang="en-US" sz="2300">
                <a:solidFill>
                  <a:prstClr val="black"/>
                </a:solidFill>
                <a:latin typeface="Calibri" panose="020F0502020204030204"/>
              </a:rPr>
              <a:t>a net of $100,000, businesses end up with a net benefit of $79,000, which could be a substantial surprise</a:t>
            </a:r>
          </a:p>
          <a:p>
            <a:pPr marL="800100" marR="0" lvl="1" indent="-342900" algn="l" defTabSz="914400" rtl="0" eaLnBrk="1" fontAlgn="auto" latinLnBrk="0" hangingPunct="1">
              <a:lnSpc>
                <a:spcPct val="100000"/>
              </a:lnSpc>
              <a:spcBef>
                <a:spcPct val="20000"/>
              </a:spcBef>
              <a:spcAft>
                <a:spcPts val="600"/>
              </a:spcAft>
              <a:buClr>
                <a:srgbClr val="ED7D31"/>
              </a:buClr>
              <a:buSzPct val="92000"/>
              <a:buFont typeface="Arial" panose="020B0604020202020204" pitchFamily="34" charset="0"/>
              <a:buChar char="•"/>
              <a:tabLst/>
              <a:defRPr/>
            </a:pPr>
            <a:r>
              <a:rPr kumimoji="0" lang="en-US" sz="2300" i="0" strike="noStrike" kern="1200" cap="none" spc="0" normalizeH="0" baseline="0" noProof="0">
                <a:ln>
                  <a:noFill/>
                </a:ln>
                <a:solidFill>
                  <a:prstClr val="black"/>
                </a:solidFill>
                <a:effectLst/>
                <a:uLnTx/>
                <a:uFillTx/>
                <a:latin typeface="Calibri" panose="020F0502020204030204"/>
                <a:ea typeface="+mn-ea"/>
                <a:cs typeface="+mn-cs"/>
              </a:rPr>
              <a:t>The AICPA is challenging the IRS decision; rules are still in flux.  Until then, prep for the worst</a:t>
            </a:r>
          </a:p>
          <a:p>
            <a:pPr marL="457200" marR="0" lvl="1" indent="0" algn="l" defTabSz="914400" rtl="0" eaLnBrk="1" fontAlgn="auto" latinLnBrk="0" hangingPunct="1">
              <a:lnSpc>
                <a:spcPct val="100000"/>
              </a:lnSpc>
              <a:spcBef>
                <a:spcPct val="20000"/>
              </a:spcBef>
              <a:spcAft>
                <a:spcPts val="600"/>
              </a:spcAft>
              <a:buClr>
                <a:srgbClr val="ED7D31"/>
              </a:buClr>
              <a:buSzPct val="92000"/>
              <a:buFontTx/>
              <a:buNone/>
              <a:tabLst/>
              <a:defRPr/>
            </a:pPr>
            <a:r>
              <a:rPr kumimoji="0" lang="en-US" sz="2300" b="1" i="0" u="sng" strike="noStrike" kern="1200" cap="none" spc="0" normalizeH="0" baseline="0" noProof="0">
                <a:ln>
                  <a:noFill/>
                </a:ln>
                <a:solidFill>
                  <a:prstClr val="black"/>
                </a:solidFill>
                <a:effectLst/>
                <a:uLnTx/>
                <a:uFillTx/>
                <a:latin typeface="Calibri" panose="020F0502020204030204"/>
                <a:ea typeface="+mn-ea"/>
                <a:cs typeface="+mn-cs"/>
              </a:rPr>
              <a:t>EIDL Impact on Taxes</a:t>
            </a:r>
            <a:r>
              <a:rPr kumimoji="0" lang="en-US" sz="2300" i="0" strike="noStrike" kern="1200" cap="none" spc="0" normalizeH="0" baseline="0" noProof="0">
                <a:ln>
                  <a:noFill/>
                </a:ln>
                <a:solidFill>
                  <a:prstClr val="black"/>
                </a:solidFill>
                <a:effectLst/>
                <a:uLnTx/>
                <a:uFillTx/>
                <a:latin typeface="Calibri" panose="020F0502020204030204"/>
                <a:ea typeface="+mn-ea"/>
                <a:cs typeface="+mn-cs"/>
              </a:rPr>
              <a:t>:</a:t>
            </a:r>
            <a:endParaRPr kumimoji="0" lang="en-US" sz="2300" i="0" u="sng" strike="noStrike" kern="1200" cap="none" spc="0" normalizeH="0" baseline="0" noProof="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ct val="20000"/>
              </a:spcBef>
              <a:spcAft>
                <a:spcPts val="600"/>
              </a:spcAft>
              <a:buClr>
                <a:srgbClr val="ED7D31"/>
              </a:buClr>
              <a:buSzPct val="92000"/>
              <a:buFont typeface="Arial" panose="020B0604020202020204" pitchFamily="34" charset="0"/>
              <a:buChar char="•"/>
              <a:tabLst/>
              <a:defRPr/>
            </a:pPr>
            <a:r>
              <a:rPr kumimoji="0" lang="en-US" sz="2300" i="0" strike="noStrike" kern="1200" cap="none" spc="0" normalizeH="0" baseline="0" noProof="0">
                <a:ln>
                  <a:noFill/>
                </a:ln>
                <a:solidFill>
                  <a:prstClr val="black"/>
                </a:solidFill>
                <a:effectLst/>
                <a:uLnTx/>
                <a:uFillTx/>
                <a:latin typeface="Calibri" panose="020F0502020204030204"/>
                <a:ea typeface="+mn-ea"/>
                <a:cs typeface="+mn-cs"/>
              </a:rPr>
              <a:t>The EIDL advance is technically a grant up to $10,000. Because it’s a grant, based upon prior IRS guidance, it will probably need to be included in taxable income.  </a:t>
            </a:r>
          </a:p>
          <a:p>
            <a:pPr marL="800100" marR="0" lvl="1" indent="-342900" algn="l" defTabSz="914400" rtl="0" eaLnBrk="1" fontAlgn="auto" latinLnBrk="0" hangingPunct="1">
              <a:lnSpc>
                <a:spcPct val="100000"/>
              </a:lnSpc>
              <a:spcBef>
                <a:spcPct val="20000"/>
              </a:spcBef>
              <a:spcAft>
                <a:spcPts val="600"/>
              </a:spcAft>
              <a:buClr>
                <a:srgbClr val="ED7D31"/>
              </a:buClr>
              <a:buSzPct val="92000"/>
              <a:buFont typeface="Arial" panose="020B0604020202020204" pitchFamily="34" charset="0"/>
              <a:buChar char="•"/>
              <a:tabLst/>
              <a:defRPr/>
            </a:pPr>
            <a:r>
              <a:rPr kumimoji="0" lang="en-US" sz="2300" i="0" strike="noStrike" kern="1200" cap="none" spc="0" normalizeH="0" baseline="0" noProof="0">
                <a:ln>
                  <a:noFill/>
                </a:ln>
                <a:solidFill>
                  <a:prstClr val="black"/>
                </a:solidFill>
                <a:effectLst/>
                <a:uLnTx/>
                <a:uFillTx/>
                <a:latin typeface="Calibri" panose="020F0502020204030204"/>
                <a:ea typeface="+mn-ea"/>
                <a:cs typeface="+mn-cs"/>
              </a:rPr>
              <a:t>However, businesses will be able to deduct any deductible expenses paid with the grant (</a:t>
            </a:r>
            <a:r>
              <a:rPr lang="en-US" sz="2300">
                <a:solidFill>
                  <a:prstClr val="black"/>
                </a:solidFill>
                <a:latin typeface="Calibri" panose="020F0502020204030204"/>
              </a:rPr>
              <a:t>inventory, rent, etc.)</a:t>
            </a:r>
            <a:endParaRPr kumimoji="0" lang="en-US" sz="2300" i="0"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ct val="20000"/>
              </a:spcBef>
              <a:spcAft>
                <a:spcPts val="600"/>
              </a:spcAft>
              <a:buClr>
                <a:srgbClr val="ED7D31"/>
              </a:buClr>
              <a:buSzPct val="92000"/>
              <a:buFontTx/>
              <a:buNone/>
              <a:tabLst/>
              <a:defRPr/>
            </a:pPr>
            <a:r>
              <a:rPr kumimoji="0" lang="en-US" sz="2300" b="1" i="0" u="sng" strike="noStrike" kern="1200" cap="none" spc="0" normalizeH="0" baseline="0" noProof="0">
                <a:ln>
                  <a:noFill/>
                </a:ln>
                <a:solidFill>
                  <a:prstClr val="black"/>
                </a:solidFill>
                <a:effectLst/>
                <a:uLnTx/>
                <a:uFillTx/>
                <a:latin typeface="Calibri" panose="020F0502020204030204"/>
                <a:ea typeface="+mn-ea"/>
                <a:cs typeface="+mn-cs"/>
              </a:rPr>
              <a:t>Impact of Employee Retention Credit on Taxes</a:t>
            </a:r>
            <a:r>
              <a:rPr kumimoji="0" lang="en-US" sz="2300" i="0" strike="noStrike" kern="1200" cap="none" spc="0" normalizeH="0" baseline="0" noProof="0">
                <a:ln>
                  <a:noFill/>
                </a:ln>
                <a:solidFill>
                  <a:prstClr val="black"/>
                </a:solidFill>
                <a:effectLst/>
                <a:uLnTx/>
                <a:uFillTx/>
                <a:latin typeface="Calibri" panose="020F0502020204030204"/>
                <a:ea typeface="+mn-ea"/>
                <a:cs typeface="+mn-cs"/>
              </a:rPr>
              <a:t>:</a:t>
            </a:r>
          </a:p>
          <a:p>
            <a:pPr marL="457200" marR="0" lvl="1" indent="0" algn="l" defTabSz="914400" rtl="0" eaLnBrk="1" fontAlgn="auto" latinLnBrk="0" hangingPunct="1">
              <a:lnSpc>
                <a:spcPct val="100000"/>
              </a:lnSpc>
              <a:spcBef>
                <a:spcPct val="20000"/>
              </a:spcBef>
              <a:spcAft>
                <a:spcPts val="600"/>
              </a:spcAft>
              <a:buClr>
                <a:srgbClr val="ED7D31"/>
              </a:buClr>
              <a:buSzPct val="92000"/>
              <a:buFontTx/>
              <a:buNone/>
              <a:tabLst/>
              <a:defRPr/>
            </a:pPr>
            <a:r>
              <a:rPr kumimoji="0" lang="en-US" sz="2300" i="0" strike="noStrike" kern="1200" cap="none" spc="0" normalizeH="0" baseline="0" noProof="0">
                <a:ln>
                  <a:noFill/>
                </a:ln>
                <a:solidFill>
                  <a:prstClr val="black"/>
                </a:solidFill>
                <a:effectLst/>
                <a:uLnTx/>
                <a:uFillTx/>
                <a:latin typeface="Calibri" panose="020F0502020204030204"/>
                <a:ea typeface="+mn-ea"/>
                <a:cs typeface="+mn-cs"/>
              </a:rPr>
              <a:t>Eligible for businesses with fewer than 500 employees who either suspended business due to COVID-19 due to government order or 50% decline in gross receipts when compared  to previous year. </a:t>
            </a:r>
          </a:p>
          <a:p>
            <a:pPr marL="457200" marR="0" lvl="1" indent="0" algn="l" defTabSz="914400" rtl="0" eaLnBrk="1" fontAlgn="auto" latinLnBrk="0" hangingPunct="1">
              <a:lnSpc>
                <a:spcPct val="100000"/>
              </a:lnSpc>
              <a:spcBef>
                <a:spcPct val="20000"/>
              </a:spcBef>
              <a:spcAft>
                <a:spcPts val="600"/>
              </a:spcAft>
              <a:buClr>
                <a:srgbClr val="ED7D31"/>
              </a:buClr>
              <a:buSzPct val="92000"/>
              <a:buFontTx/>
              <a:buNone/>
              <a:tabLst/>
              <a:defRPr/>
            </a:pPr>
            <a:r>
              <a:rPr kumimoji="0" lang="en-US" sz="2300" i="0" strike="noStrike" kern="1200" cap="none" spc="0" normalizeH="0" baseline="0" noProof="0">
                <a:ln>
                  <a:noFill/>
                </a:ln>
                <a:solidFill>
                  <a:prstClr val="black"/>
                </a:solidFill>
                <a:effectLst/>
                <a:uLnTx/>
                <a:uFillTx/>
                <a:latin typeface="Calibri" panose="020F0502020204030204"/>
                <a:ea typeface="+mn-ea"/>
                <a:cs typeface="+mn-cs"/>
              </a:rPr>
              <a:t>Tax credits are incredibly valuable because unlike a deduction, which reduces your taxable income, tax credits reduce your tax liability on a dollar for dollar basis. So if you have a $10,000 tax liability and a $3,000 tax credit, the amount of tax you owe is now $7,000.</a:t>
            </a:r>
          </a:p>
          <a:p>
            <a:pPr marL="457200" marR="0" lvl="1" indent="0" algn="l" defTabSz="914400" rtl="0" eaLnBrk="1" fontAlgn="auto" latinLnBrk="0" hangingPunct="1">
              <a:lnSpc>
                <a:spcPct val="100000"/>
              </a:lnSpc>
              <a:spcBef>
                <a:spcPct val="20000"/>
              </a:spcBef>
              <a:spcAft>
                <a:spcPts val="600"/>
              </a:spcAft>
              <a:buClr>
                <a:srgbClr val="ED7D31"/>
              </a:buClr>
              <a:buSzPct val="92000"/>
              <a:buFontTx/>
              <a:buNone/>
              <a:tabLst/>
              <a:defRPr/>
            </a:pPr>
            <a:endParaRPr kumimoji="0" lang="en-US" sz="2300" i="0"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ct val="20000"/>
              </a:spcBef>
              <a:spcAft>
                <a:spcPts val="600"/>
              </a:spcAft>
              <a:buClr>
                <a:srgbClr val="ED7D31"/>
              </a:buClr>
              <a:buSzPct val="92000"/>
              <a:buFontTx/>
              <a:buNone/>
              <a:tabLst/>
              <a:defRPr/>
            </a:pPr>
            <a:r>
              <a:rPr kumimoji="0" lang="en-US" sz="2300" i="0" strike="noStrike" kern="1200" cap="none" spc="0" normalizeH="0" baseline="0" noProof="0">
                <a:ln>
                  <a:noFill/>
                </a:ln>
                <a:solidFill>
                  <a:prstClr val="black"/>
                </a:solidFill>
                <a:effectLst/>
                <a:uLnTx/>
                <a:uFillTx/>
                <a:latin typeface="Calibri" panose="020F0502020204030204"/>
                <a:ea typeface="+mn-ea"/>
                <a:cs typeface="+mn-cs"/>
              </a:rPr>
              <a:t>The credit is calculated per employee and is 50% of up to $10,000 in qualified wages paid per quarter. If you qualify for the credit and paid three employees $8,000 in qualified wages during a quarter, you’d be eligible for a credit of $12,000.</a:t>
            </a:r>
          </a:p>
          <a:p>
            <a:pPr marL="457200" marR="0" lvl="1" indent="0" algn="l" defTabSz="914400" rtl="0" eaLnBrk="1" fontAlgn="auto" latinLnBrk="0" hangingPunct="1">
              <a:lnSpc>
                <a:spcPct val="100000"/>
              </a:lnSpc>
              <a:spcBef>
                <a:spcPct val="20000"/>
              </a:spcBef>
              <a:spcAft>
                <a:spcPts val="600"/>
              </a:spcAft>
              <a:buClr>
                <a:srgbClr val="ED7D31"/>
              </a:buClr>
              <a:buSzPct val="92000"/>
              <a:buFontTx/>
              <a:buNone/>
              <a:tabLst/>
              <a:defRPr/>
            </a:pPr>
            <a:endParaRPr kumimoji="0" lang="en-US" sz="2300" i="0"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ct val="20000"/>
              </a:spcBef>
              <a:spcAft>
                <a:spcPts val="600"/>
              </a:spcAft>
              <a:buClr>
                <a:srgbClr val="ED7D31"/>
              </a:buClr>
              <a:buSzPct val="92000"/>
              <a:buFontTx/>
              <a:buNone/>
              <a:tabLst/>
              <a:defRPr/>
            </a:pPr>
            <a:r>
              <a:rPr kumimoji="0" lang="en-US" sz="2300" i="0" strike="noStrike" kern="1200" cap="none" spc="0" normalizeH="0" baseline="0" noProof="0">
                <a:ln>
                  <a:noFill/>
                </a:ln>
                <a:solidFill>
                  <a:prstClr val="black"/>
                </a:solidFill>
                <a:effectLst/>
                <a:uLnTx/>
                <a:uFillTx/>
                <a:latin typeface="Calibri" panose="020F0502020204030204"/>
                <a:ea typeface="+mn-ea"/>
                <a:cs typeface="+mn-cs"/>
              </a:rPr>
              <a:t>Because the government knows you need this money now, you won’t need to wait until the end of the year to claim the credit. It can be claimed on your quarterly form 941.</a:t>
            </a:r>
          </a:p>
          <a:p>
            <a:pPr marL="457200" marR="0" lvl="1" indent="0" algn="l" defTabSz="914400" rtl="0" eaLnBrk="1" fontAlgn="auto" latinLnBrk="0" hangingPunct="1">
              <a:lnSpc>
                <a:spcPct val="100000"/>
              </a:lnSpc>
              <a:spcBef>
                <a:spcPct val="20000"/>
              </a:spcBef>
              <a:spcAft>
                <a:spcPts val="600"/>
              </a:spcAft>
              <a:buClr>
                <a:srgbClr val="ED7D31"/>
              </a:buClr>
              <a:buSzPct val="92000"/>
              <a:buFontTx/>
              <a:buNone/>
              <a:tabLst/>
              <a:defRPr/>
            </a:pPr>
            <a:endParaRPr kumimoji="0" lang="en-US" sz="2300" i="0"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ct val="20000"/>
              </a:spcBef>
              <a:spcAft>
                <a:spcPts val="600"/>
              </a:spcAft>
              <a:buClr>
                <a:srgbClr val="ED7D31"/>
              </a:buClr>
              <a:buSzPct val="92000"/>
              <a:buFontTx/>
              <a:buNone/>
              <a:tabLst/>
              <a:defRPr/>
            </a:pPr>
            <a:r>
              <a:rPr kumimoji="0" lang="en-US" sz="2300" i="0" strike="noStrike" kern="1200" cap="none" spc="0" normalizeH="0" baseline="0" noProof="0">
                <a:ln>
                  <a:noFill/>
                </a:ln>
                <a:solidFill>
                  <a:prstClr val="black"/>
                </a:solidFill>
                <a:effectLst/>
                <a:uLnTx/>
                <a:uFillTx/>
                <a:latin typeface="Calibri" panose="020F0502020204030204"/>
                <a:ea typeface="+mn-ea"/>
                <a:cs typeface="+mn-cs"/>
              </a:rPr>
              <a:t>How unemployment affects taxes</a:t>
            </a:r>
          </a:p>
          <a:p>
            <a:pPr marL="457200" marR="0" lvl="1" indent="0" algn="l" defTabSz="914400" rtl="0" eaLnBrk="1" fontAlgn="auto" latinLnBrk="0" hangingPunct="1">
              <a:lnSpc>
                <a:spcPct val="100000"/>
              </a:lnSpc>
              <a:spcBef>
                <a:spcPct val="20000"/>
              </a:spcBef>
              <a:spcAft>
                <a:spcPts val="600"/>
              </a:spcAft>
              <a:buClr>
                <a:srgbClr val="ED7D31"/>
              </a:buClr>
              <a:buSzPct val="92000"/>
              <a:buFontTx/>
              <a:buNone/>
              <a:tabLst/>
              <a:defRPr/>
            </a:pPr>
            <a:r>
              <a:rPr kumimoji="0" lang="en-US" sz="2300" i="0" strike="noStrike" kern="1200" cap="none" spc="0" normalizeH="0" baseline="0" noProof="0">
                <a:ln>
                  <a:noFill/>
                </a:ln>
                <a:solidFill>
                  <a:prstClr val="black"/>
                </a:solidFill>
                <a:effectLst/>
                <a:uLnTx/>
                <a:uFillTx/>
                <a:latin typeface="Calibri" panose="020F0502020204030204"/>
                <a:ea typeface="+mn-ea"/>
                <a:cs typeface="+mn-cs"/>
              </a:rPr>
              <a:t>One thing that can sometimes take unemployment recipients by surprise is finding out that yes—unemployment benefits are considered taxable income. That means you will have to pay state and federal taxes on the amount of money you receive, though you won’t have to pay </a:t>
            </a:r>
            <a:r>
              <a:rPr kumimoji="0" lang="en-US" sz="2300" i="0" strike="noStrike" kern="1200" cap="none" spc="0" normalizeH="0" baseline="0" noProof="0" err="1">
                <a:ln>
                  <a:noFill/>
                </a:ln>
                <a:solidFill>
                  <a:prstClr val="black"/>
                </a:solidFill>
                <a:effectLst/>
                <a:uLnTx/>
                <a:uFillTx/>
                <a:latin typeface="Calibri" panose="020F0502020204030204"/>
                <a:ea typeface="+mn-ea"/>
                <a:cs typeface="+mn-cs"/>
              </a:rPr>
              <a:t>medicare</a:t>
            </a:r>
            <a:r>
              <a:rPr kumimoji="0" lang="en-US" sz="2300" i="0" strike="noStrike" kern="1200" cap="none" spc="0" normalizeH="0" baseline="0" noProof="0">
                <a:ln>
                  <a:noFill/>
                </a:ln>
                <a:solidFill>
                  <a:prstClr val="black"/>
                </a:solidFill>
                <a:effectLst/>
                <a:uLnTx/>
                <a:uFillTx/>
                <a:latin typeface="Calibri" panose="020F0502020204030204"/>
                <a:ea typeface="+mn-ea"/>
                <a:cs typeface="+mn-cs"/>
              </a:rPr>
              <a:t> or social security taxes on it.</a:t>
            </a:r>
          </a:p>
          <a:p>
            <a:pPr marL="457200" marR="0" lvl="1" indent="0" algn="l" defTabSz="914400" rtl="0" eaLnBrk="1" fontAlgn="auto" latinLnBrk="0" hangingPunct="1">
              <a:lnSpc>
                <a:spcPct val="100000"/>
              </a:lnSpc>
              <a:spcBef>
                <a:spcPct val="20000"/>
              </a:spcBef>
              <a:spcAft>
                <a:spcPts val="600"/>
              </a:spcAft>
              <a:buClr>
                <a:srgbClr val="ED7D31"/>
              </a:buClr>
              <a:buSzPct val="92000"/>
              <a:buFontTx/>
              <a:buNone/>
              <a:tabLst/>
              <a:defRPr/>
            </a:pPr>
            <a:endParaRPr kumimoji="0" lang="en-US" sz="2300" i="0"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ct val="20000"/>
              </a:spcBef>
              <a:spcAft>
                <a:spcPts val="600"/>
              </a:spcAft>
              <a:buClr>
                <a:srgbClr val="ED7D31"/>
              </a:buClr>
              <a:buSzPct val="92000"/>
              <a:buFontTx/>
              <a:buNone/>
              <a:tabLst/>
              <a:defRPr/>
            </a:pPr>
            <a:r>
              <a:rPr kumimoji="0" lang="en-US" sz="2300" i="0" strike="noStrike" kern="1200" cap="none" spc="0" normalizeH="0" baseline="0" noProof="0">
                <a:ln>
                  <a:noFill/>
                </a:ln>
                <a:solidFill>
                  <a:prstClr val="black"/>
                </a:solidFill>
                <a:effectLst/>
                <a:uLnTx/>
                <a:uFillTx/>
                <a:latin typeface="Calibri" panose="020F0502020204030204"/>
                <a:ea typeface="+mn-ea"/>
                <a:cs typeface="+mn-cs"/>
              </a:rPr>
              <a:t>You can pay these taxes in two different ways. One option is to fill out form W-4V, and request that the taxes are automatically withheld from your unemployment benefits payments. If you don’t request to have taxes automatically withheld, you’ll need to make estimated tax payments during the year. Beware of this to avoid an unexpected tax bill.</a:t>
            </a:r>
          </a:p>
          <a:p>
            <a:pPr marL="457200" marR="0" lvl="1" indent="0" algn="l" defTabSz="914400" rtl="0" eaLnBrk="1" fontAlgn="auto" latinLnBrk="0" hangingPunct="1">
              <a:lnSpc>
                <a:spcPct val="100000"/>
              </a:lnSpc>
              <a:spcBef>
                <a:spcPct val="20000"/>
              </a:spcBef>
              <a:spcAft>
                <a:spcPts val="600"/>
              </a:spcAft>
              <a:buClr>
                <a:srgbClr val="ED7D31"/>
              </a:buClr>
              <a:buSzPct val="92000"/>
              <a:buFontTx/>
              <a:buNone/>
              <a:tabLst/>
              <a:defRPr/>
            </a:pPr>
            <a:endParaRPr kumimoji="0" lang="en-US" sz="2300" i="0"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ct val="20000"/>
              </a:spcBef>
              <a:spcAft>
                <a:spcPts val="600"/>
              </a:spcAft>
              <a:buClr>
                <a:srgbClr val="ED7D31"/>
              </a:buClr>
              <a:buSzPct val="92000"/>
              <a:buFontTx/>
              <a:buNone/>
              <a:tabLst/>
              <a:defRPr/>
            </a:pPr>
            <a:r>
              <a:rPr kumimoji="0" lang="en-US" sz="2300" i="0" strike="noStrike" kern="1200" cap="none" spc="0" normalizeH="0" baseline="0" noProof="0">
                <a:ln>
                  <a:noFill/>
                </a:ln>
                <a:solidFill>
                  <a:prstClr val="black"/>
                </a:solidFill>
                <a:effectLst/>
                <a:uLnTx/>
                <a:uFillTx/>
                <a:latin typeface="Calibri" panose="020F0502020204030204"/>
                <a:ea typeface="+mn-ea"/>
                <a:cs typeface="+mn-cs"/>
              </a:rPr>
              <a:t>When you’re filing your 2020 tax return, you’ll need to report the income you received from unemployment compensation. You’ll get a 1099-G slip from your state labor office that details how much you received and how much, if anything, you had withheld for taxes.</a:t>
            </a:r>
          </a:p>
          <a:p>
            <a:pPr marL="457200" marR="0" lvl="1" indent="0" algn="l" defTabSz="914400" rtl="0" eaLnBrk="1" fontAlgn="auto" latinLnBrk="0" hangingPunct="1">
              <a:lnSpc>
                <a:spcPct val="100000"/>
              </a:lnSpc>
              <a:spcBef>
                <a:spcPct val="20000"/>
              </a:spcBef>
              <a:spcAft>
                <a:spcPts val="600"/>
              </a:spcAft>
              <a:buClr>
                <a:srgbClr val="ED7D31"/>
              </a:buClr>
              <a:buSzPct val="92000"/>
              <a:buFontTx/>
              <a:buNone/>
              <a:tabLst/>
              <a:defRPr/>
            </a:pPr>
            <a:endParaRPr kumimoji="0" lang="en-US" sz="2300" i="0"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ct val="20000"/>
              </a:spcBef>
              <a:spcAft>
                <a:spcPts val="600"/>
              </a:spcAft>
              <a:buClr>
                <a:srgbClr val="ED7D31"/>
              </a:buClr>
              <a:buSzPct val="92000"/>
              <a:buFontTx/>
              <a:buNone/>
              <a:tabLst/>
              <a:defRPr/>
            </a:pPr>
            <a:r>
              <a:rPr kumimoji="0" lang="en-US" sz="2300" i="0" strike="noStrike" kern="1200" cap="none" spc="0" normalizeH="0" baseline="0" noProof="0">
                <a:ln>
                  <a:noFill/>
                </a:ln>
                <a:solidFill>
                  <a:prstClr val="black"/>
                </a:solidFill>
                <a:effectLst/>
                <a:uLnTx/>
                <a:uFillTx/>
                <a:latin typeface="Calibri" panose="020F0502020204030204"/>
                <a:ea typeface="+mn-ea"/>
                <a:cs typeface="+mn-cs"/>
              </a:rPr>
              <a:t>There is still some uncertainty when it comes to 2020 taxes and how new programs like the PPP loan forgiveness will affect them. While lawmakers consider updates, the best thing to do is to stay organized and keep good records of your expenses, so you’re able to take full advantage of deductions if they’re allowed in the future.</a:t>
            </a:r>
          </a:p>
          <a:p>
            <a:pPr marL="457200" marR="0" lvl="1" indent="0" algn="l" defTabSz="914400" rtl="0" eaLnBrk="1" fontAlgn="auto" latinLnBrk="0" hangingPunct="1">
              <a:lnSpc>
                <a:spcPct val="100000"/>
              </a:lnSpc>
              <a:spcBef>
                <a:spcPct val="20000"/>
              </a:spcBef>
              <a:spcAft>
                <a:spcPts val="600"/>
              </a:spcAft>
              <a:buClr>
                <a:srgbClr val="ED7D31"/>
              </a:buClr>
              <a:buSzPct val="92000"/>
              <a:buFontTx/>
              <a:buNone/>
              <a:tabLst/>
              <a:defRPr/>
            </a:pPr>
            <a:endParaRPr kumimoji="0" lang="en-US" sz="2300" i="0"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ct val="20000"/>
              </a:spcBef>
              <a:spcAft>
                <a:spcPts val="600"/>
              </a:spcAft>
              <a:buClr>
                <a:srgbClr val="ED7D31"/>
              </a:buClr>
              <a:buSzPct val="92000"/>
              <a:buFontTx/>
              <a:buNone/>
              <a:tabLst/>
              <a:defRPr/>
            </a:pPr>
            <a:r>
              <a:rPr kumimoji="0" lang="en-US" sz="2300" i="0" strike="noStrike" kern="1200" cap="none" spc="0" normalizeH="0" baseline="0" noProof="0">
                <a:ln>
                  <a:noFill/>
                </a:ln>
                <a:solidFill>
                  <a:prstClr val="black"/>
                </a:solidFill>
                <a:effectLst/>
                <a:uLnTx/>
                <a:uFillTx/>
                <a:latin typeface="Calibri" panose="020F0502020204030204"/>
                <a:ea typeface="+mn-ea"/>
                <a:cs typeface="+mn-cs"/>
              </a:rPr>
              <a:t>Related resources</a:t>
            </a:r>
          </a:p>
          <a:p>
            <a:pPr marL="457200" marR="0" lvl="1" indent="0" algn="l" defTabSz="914400" rtl="0" eaLnBrk="1" fontAlgn="auto" latinLnBrk="0" hangingPunct="1">
              <a:lnSpc>
                <a:spcPct val="100000"/>
              </a:lnSpc>
              <a:spcBef>
                <a:spcPct val="20000"/>
              </a:spcBef>
              <a:spcAft>
                <a:spcPts val="600"/>
              </a:spcAft>
              <a:buClr>
                <a:srgbClr val="ED7D31"/>
              </a:buClr>
              <a:buSzPct val="92000"/>
              <a:buFontTx/>
              <a:buNone/>
              <a:tabLst/>
              <a:defRPr/>
            </a:pPr>
            <a:r>
              <a:rPr kumimoji="0" lang="en-US" sz="2300" i="0" strike="noStrike" kern="1200" cap="none" spc="0" normalizeH="0" baseline="0" noProof="0">
                <a:ln>
                  <a:noFill/>
                </a:ln>
                <a:solidFill>
                  <a:prstClr val="black"/>
                </a:solidFill>
                <a:effectLst/>
                <a:uLnTx/>
                <a:uFillTx/>
                <a:latin typeface="Calibri" panose="020F0502020204030204"/>
                <a:ea typeface="+mn-ea"/>
                <a:cs typeface="+mn-cs"/>
              </a:rPr>
              <a:t>How to Calculate and Pay Estimated Taxes</a:t>
            </a:r>
          </a:p>
          <a:p>
            <a:pPr marL="457200" marR="0" lvl="1" indent="0" algn="l" defTabSz="914400" rtl="0" eaLnBrk="1" fontAlgn="auto" latinLnBrk="0" hangingPunct="1">
              <a:lnSpc>
                <a:spcPct val="100000"/>
              </a:lnSpc>
              <a:spcBef>
                <a:spcPct val="20000"/>
              </a:spcBef>
              <a:spcAft>
                <a:spcPts val="600"/>
              </a:spcAft>
              <a:buClr>
                <a:srgbClr val="ED7D31"/>
              </a:buClr>
              <a:buSzPct val="92000"/>
              <a:buFontTx/>
              <a:buNone/>
              <a:tabLst/>
              <a:defRPr/>
            </a:pPr>
            <a:r>
              <a:rPr kumimoji="0" lang="en-US" sz="2300" i="0" strike="noStrike" kern="1200" cap="none" spc="0" normalizeH="0" baseline="0" noProof="0">
                <a:ln>
                  <a:noFill/>
                </a:ln>
                <a:solidFill>
                  <a:prstClr val="black"/>
                </a:solidFill>
                <a:effectLst/>
                <a:uLnTx/>
                <a:uFillTx/>
                <a:latin typeface="Calibri" panose="020F0502020204030204"/>
                <a:ea typeface="+mn-ea"/>
                <a:cs typeface="+mn-cs"/>
              </a:rPr>
              <a:t>Tax Liability: What It Is and How to Calculate It</a:t>
            </a:r>
          </a:p>
          <a:p>
            <a:pPr marL="457200" marR="0" lvl="1" indent="0" algn="l" defTabSz="914400" rtl="0" eaLnBrk="1" fontAlgn="auto" latinLnBrk="0" hangingPunct="1">
              <a:lnSpc>
                <a:spcPct val="100000"/>
              </a:lnSpc>
              <a:spcBef>
                <a:spcPct val="20000"/>
              </a:spcBef>
              <a:spcAft>
                <a:spcPts val="600"/>
              </a:spcAft>
              <a:buClr>
                <a:srgbClr val="ED7D31"/>
              </a:buClr>
              <a:buSzPct val="92000"/>
              <a:buFontTx/>
              <a:buNone/>
              <a:tabLst/>
              <a:defRPr/>
            </a:pPr>
            <a:r>
              <a:rPr kumimoji="0" lang="en-US" sz="2300" i="0" strike="noStrike" kern="1200" cap="none" spc="0" normalizeH="0" baseline="0" noProof="0">
                <a:ln>
                  <a:noFill/>
                </a:ln>
                <a:solidFill>
                  <a:prstClr val="black"/>
                </a:solidFill>
                <a:effectLst/>
                <a:uLnTx/>
                <a:uFillTx/>
                <a:latin typeface="Calibri" panose="020F0502020204030204"/>
                <a:ea typeface="+mn-ea"/>
                <a:cs typeface="+mn-cs"/>
              </a:rPr>
              <a:t>Tax Brackets for 2019</a:t>
            </a:r>
          </a:p>
          <a:p>
            <a:pPr marL="457200" marR="0" lvl="1" indent="0" algn="l" defTabSz="914400" rtl="0" eaLnBrk="1" fontAlgn="auto" latinLnBrk="0" hangingPunct="1">
              <a:lnSpc>
                <a:spcPct val="100000"/>
              </a:lnSpc>
              <a:spcBef>
                <a:spcPct val="20000"/>
              </a:spcBef>
              <a:spcAft>
                <a:spcPts val="600"/>
              </a:spcAft>
              <a:buClr>
                <a:srgbClr val="ED7D31"/>
              </a:buClr>
              <a:buSzPct val="92000"/>
              <a:buFontTx/>
              <a:buNone/>
              <a:tabLst/>
              <a:defRPr/>
            </a:pPr>
            <a:r>
              <a:rPr kumimoji="0" lang="en-US" sz="2300" i="0" strike="noStrike" kern="1200" cap="none" spc="0" normalizeH="0" baseline="0" noProof="0">
                <a:ln>
                  <a:noFill/>
                </a:ln>
                <a:solidFill>
                  <a:prstClr val="black"/>
                </a:solidFill>
                <a:effectLst/>
                <a:uLnTx/>
                <a:uFillTx/>
                <a:latin typeface="Calibri" panose="020F0502020204030204"/>
                <a:ea typeface="+mn-ea"/>
                <a:cs typeface="+mn-cs"/>
              </a:rPr>
              <a:t>This post is to be used for informational purposes only and does not constitute legal, business, or tax advice. Each person should consult his or her own attorney, business advisor, or tax advisor with respect to matters referenced in this post. Bench assumes no liability for actions taken in reliance upon the information contained herein.</a:t>
            </a:r>
          </a:p>
          <a:p>
            <a:pPr marL="457200" marR="0" lvl="1" indent="0" algn="l" defTabSz="914400" rtl="0" eaLnBrk="1" fontAlgn="auto" latinLnBrk="0" hangingPunct="1">
              <a:lnSpc>
                <a:spcPct val="100000"/>
              </a:lnSpc>
              <a:spcBef>
                <a:spcPct val="20000"/>
              </a:spcBef>
              <a:spcAft>
                <a:spcPts val="600"/>
              </a:spcAft>
              <a:buClr>
                <a:srgbClr val="ED7D31"/>
              </a:buClr>
              <a:buSzPct val="92000"/>
              <a:buFontTx/>
              <a:buNone/>
              <a:tabLst/>
              <a:defRPr/>
            </a:pPr>
            <a:endParaRPr kumimoji="0" lang="en-US" sz="2300" i="0"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ct val="20000"/>
              </a:spcBef>
              <a:spcAft>
                <a:spcPts val="600"/>
              </a:spcAft>
              <a:buClr>
                <a:srgbClr val="ED7D31"/>
              </a:buClr>
              <a:buSzPct val="92000"/>
              <a:buFontTx/>
              <a:buNone/>
              <a:tabLst/>
              <a:defRPr/>
            </a:pPr>
            <a:r>
              <a:rPr kumimoji="0" lang="en-US" sz="2300" i="0" strike="noStrike" kern="1200" cap="none" spc="0" normalizeH="0" baseline="0" noProof="0">
                <a:ln>
                  <a:noFill/>
                </a:ln>
                <a:solidFill>
                  <a:prstClr val="black"/>
                </a:solidFill>
                <a:effectLst/>
                <a:uLnTx/>
                <a:uFillTx/>
                <a:latin typeface="Calibri" panose="020F0502020204030204"/>
                <a:ea typeface="+mn-ea"/>
                <a:cs typeface="+mn-cs"/>
              </a:rPr>
              <a:t>Friends don’t let friends do their own bookkeeping. Share this article.</a:t>
            </a:r>
            <a:endParaRPr kumimoji="0" lang="en-US" sz="240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B5C08CB0-147F-41A2-8C8A-9722F22F67A9}"/>
              </a:ext>
            </a:extLst>
          </p:cNvPr>
          <p:cNvSpPr txBox="1"/>
          <p:nvPr/>
        </p:nvSpPr>
        <p:spPr>
          <a:xfrm>
            <a:off x="932322" y="111289"/>
            <a:ext cx="3450048" cy="461665"/>
          </a:xfrm>
          <a:prstGeom prst="rect">
            <a:avLst/>
          </a:prstGeom>
          <a:noFill/>
        </p:spPr>
        <p:txBody>
          <a:bodyPr wrap="square" rtlCol="0" anchor="t">
            <a:spAutoFit/>
          </a:bodyPr>
          <a:lstStyle/>
          <a:p>
            <a:r>
              <a:rPr lang="en-US" sz="2400">
                <a:solidFill>
                  <a:schemeClr val="bg1"/>
                </a:solidFill>
                <a:latin typeface="Lato Light"/>
                <a:ea typeface="Lato Light" panose="020F0502020204030203" pitchFamily="34" charset="0"/>
                <a:cs typeface="Lato Light" panose="020F0502020204030203" pitchFamily="34" charset="0"/>
              </a:rPr>
              <a:t>PPP, EIDL, and PUA Info</a:t>
            </a:r>
          </a:p>
        </p:txBody>
      </p:sp>
      <p:sp>
        <p:nvSpPr>
          <p:cNvPr id="4" name="TextBox 3">
            <a:extLst>
              <a:ext uri="{FF2B5EF4-FFF2-40B4-BE49-F238E27FC236}">
                <a16:creationId xmlns:a16="http://schemas.microsoft.com/office/drawing/2014/main" id="{F210B05D-9BD3-4E02-BA3A-67C3A2D7A980}"/>
              </a:ext>
            </a:extLst>
          </p:cNvPr>
          <p:cNvSpPr txBox="1"/>
          <p:nvPr/>
        </p:nvSpPr>
        <p:spPr>
          <a:xfrm>
            <a:off x="4539690" y="327948"/>
            <a:ext cx="7536417" cy="461665"/>
          </a:xfrm>
          <a:prstGeom prst="rect">
            <a:avLst/>
          </a:prstGeom>
          <a:noFill/>
        </p:spPr>
        <p:txBody>
          <a:bodyPr wrap="square" rtlCol="0">
            <a:spAutoFit/>
          </a:bodyPr>
          <a:lstStyle/>
          <a:p>
            <a:r>
              <a:rPr lang="en-US" sz="2400" b="1" i="1">
                <a:solidFill>
                  <a:srgbClr val="313896"/>
                </a:solidFill>
                <a:latin typeface="Lato Light" panose="020F0502020204030203" pitchFamily="34" charset="0"/>
                <a:ea typeface="Lato Light" panose="020F0502020204030203" pitchFamily="34" charset="0"/>
                <a:cs typeface="Lato Light" panose="020F0502020204030203" pitchFamily="34" charset="0"/>
              </a:rPr>
              <a:t>The Impact of PPP, EIDL, and PUA on Tax Returns</a:t>
            </a:r>
          </a:p>
        </p:txBody>
      </p:sp>
    </p:spTree>
    <p:extLst>
      <p:ext uri="{BB962C8B-B14F-4D97-AF65-F5344CB8AC3E}">
        <p14:creationId xmlns:p14="http://schemas.microsoft.com/office/powerpoint/2010/main" val="3796690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62927D-D898-0F48-8C54-A90A0C767899}"/>
              </a:ext>
            </a:extLst>
          </p:cNvPr>
          <p:cNvSpPr/>
          <p:nvPr/>
        </p:nvSpPr>
        <p:spPr>
          <a:xfrm>
            <a:off x="0" y="-73376"/>
            <a:ext cx="4382370" cy="830997"/>
          </a:xfrm>
          <a:prstGeom prst="rect">
            <a:avLst/>
          </a:prstGeom>
          <a:solidFill>
            <a:srgbClr val="3138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0EDB7FB-8659-DC43-A64F-2664243B4F4A}"/>
              </a:ext>
            </a:extLst>
          </p:cNvPr>
          <p:cNvSpPr txBox="1"/>
          <p:nvPr/>
        </p:nvSpPr>
        <p:spPr>
          <a:xfrm>
            <a:off x="115893" y="-105736"/>
            <a:ext cx="816429" cy="923330"/>
          </a:xfrm>
          <a:prstGeom prst="rect">
            <a:avLst/>
          </a:prstGeom>
          <a:noFill/>
        </p:spPr>
        <p:txBody>
          <a:bodyPr wrap="square" rtlCol="0" anchor="t">
            <a:spAutoFit/>
          </a:bodyPr>
          <a:lstStyle/>
          <a:p>
            <a:r>
              <a:rPr lang="en-US" sz="5400">
                <a:solidFill>
                  <a:srgbClr val="00B050"/>
                </a:solidFill>
                <a:latin typeface="Lato Light"/>
                <a:ea typeface="Lato Light" panose="020F0502020204030203" pitchFamily="34" charset="0"/>
                <a:cs typeface="Lato Light" panose="020F0502020204030203" pitchFamily="34" charset="0"/>
              </a:rPr>
              <a:t>2</a:t>
            </a:r>
            <a:endParaRPr lang="en-US" sz="5400">
              <a:solidFill>
                <a:srgbClr val="00B050"/>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7" name="TextBox 6">
            <a:extLst>
              <a:ext uri="{FF2B5EF4-FFF2-40B4-BE49-F238E27FC236}">
                <a16:creationId xmlns:a16="http://schemas.microsoft.com/office/drawing/2014/main" id="{369337D8-46EE-4D4D-8E98-F100930759BF}"/>
              </a:ext>
            </a:extLst>
          </p:cNvPr>
          <p:cNvSpPr txBox="1"/>
          <p:nvPr/>
        </p:nvSpPr>
        <p:spPr>
          <a:xfrm>
            <a:off x="-452761" y="817594"/>
            <a:ext cx="12644761" cy="6023187"/>
          </a:xfrm>
          <a:prstGeom prst="rect">
            <a:avLst/>
          </a:prstGeom>
          <a:noFill/>
        </p:spPr>
        <p:txBody>
          <a:bodyPr wrap="square" rtlCol="0" anchor="t">
            <a:spAutoFit/>
          </a:bodyPr>
          <a:lstStyle/>
          <a:p>
            <a:pPr marL="457200" marR="0" lvl="1" indent="0" algn="l" defTabSz="914400" rtl="0" eaLnBrk="1" fontAlgn="auto" latinLnBrk="0" hangingPunct="1">
              <a:lnSpc>
                <a:spcPct val="100000"/>
              </a:lnSpc>
              <a:spcBef>
                <a:spcPct val="20000"/>
              </a:spcBef>
              <a:spcAft>
                <a:spcPts val="600"/>
              </a:spcAft>
              <a:buClr>
                <a:srgbClr val="ED7D31"/>
              </a:buClr>
              <a:buSzPct val="92000"/>
              <a:buFontTx/>
              <a:buNone/>
              <a:tabLst/>
              <a:defRPr/>
            </a:pPr>
            <a:r>
              <a:rPr kumimoji="0" lang="en-US" sz="2300" b="1" i="0" u="sng" strike="noStrike" kern="1200" cap="none" spc="0" normalizeH="0" baseline="0" noProof="0">
                <a:ln>
                  <a:noFill/>
                </a:ln>
                <a:solidFill>
                  <a:prstClr val="black"/>
                </a:solidFill>
                <a:effectLst/>
                <a:uLnTx/>
                <a:uFillTx/>
                <a:latin typeface="Calibri" panose="020F0502020204030204"/>
                <a:ea typeface="+mn-ea"/>
                <a:cs typeface="+mn-cs"/>
              </a:rPr>
              <a:t>Impact of Employee Retention Credit on Taxes</a:t>
            </a:r>
            <a:r>
              <a:rPr kumimoji="0" lang="en-US" sz="2300" i="0" strike="noStrike" kern="1200" cap="none" spc="0" normalizeH="0" baseline="0" noProof="0">
                <a:ln>
                  <a:noFill/>
                </a:ln>
                <a:solidFill>
                  <a:prstClr val="black"/>
                </a:solidFill>
                <a:effectLst/>
                <a:uLnTx/>
                <a:uFillTx/>
                <a:latin typeface="Calibri" panose="020F0502020204030204"/>
                <a:ea typeface="+mn-ea"/>
                <a:cs typeface="+mn-cs"/>
              </a:rPr>
              <a:t>:</a:t>
            </a:r>
          </a:p>
          <a:p>
            <a:pPr marL="457200" marR="0" lvl="1" indent="0" algn="l" defTabSz="914400" rtl="0" eaLnBrk="1" fontAlgn="auto" latinLnBrk="0" hangingPunct="1">
              <a:lnSpc>
                <a:spcPct val="100000"/>
              </a:lnSpc>
              <a:spcBef>
                <a:spcPct val="20000"/>
              </a:spcBef>
              <a:spcAft>
                <a:spcPts val="600"/>
              </a:spcAft>
              <a:buClr>
                <a:srgbClr val="ED7D31"/>
              </a:buClr>
              <a:buSzPct val="92000"/>
              <a:buFontTx/>
              <a:buNone/>
              <a:tabLst/>
              <a:defRPr/>
            </a:pPr>
            <a:r>
              <a:rPr kumimoji="0" lang="en-US" sz="2300" i="0" strike="noStrike" kern="1200" cap="none" spc="0" normalizeH="0" baseline="0" noProof="0">
                <a:ln>
                  <a:noFill/>
                </a:ln>
                <a:solidFill>
                  <a:prstClr val="black"/>
                </a:solidFill>
                <a:effectLst/>
                <a:uLnTx/>
                <a:uFillTx/>
                <a:latin typeface="Calibri" panose="020F0502020204030204"/>
                <a:ea typeface="+mn-ea"/>
                <a:cs typeface="+mn-cs"/>
              </a:rPr>
              <a:t>Eligible for businesses with fewer than 500 employees who either suspended business due to COVID-19 due to government order or 50% decline in gross receipts when compared  to previous year. </a:t>
            </a:r>
          </a:p>
          <a:p>
            <a:pPr marL="800100" marR="0" lvl="1" indent="-342900" algn="l" defTabSz="914400" rtl="0" eaLnBrk="1" fontAlgn="auto" latinLnBrk="0" hangingPunct="1">
              <a:lnSpc>
                <a:spcPct val="100000"/>
              </a:lnSpc>
              <a:spcBef>
                <a:spcPct val="20000"/>
              </a:spcBef>
              <a:spcAft>
                <a:spcPts val="600"/>
              </a:spcAft>
              <a:buClr>
                <a:srgbClr val="ED7D31"/>
              </a:buClr>
              <a:buSzPct val="92000"/>
              <a:buFont typeface="Arial" panose="020B0604020202020204" pitchFamily="34" charset="0"/>
              <a:buChar char="•"/>
              <a:tabLst/>
              <a:defRPr/>
            </a:pPr>
            <a:r>
              <a:rPr kumimoji="0" lang="en-US" sz="2300" i="0" strike="noStrike" kern="1200" cap="none" spc="0" normalizeH="0" baseline="0" noProof="0">
                <a:ln>
                  <a:noFill/>
                </a:ln>
                <a:solidFill>
                  <a:prstClr val="black"/>
                </a:solidFill>
                <a:effectLst/>
                <a:uLnTx/>
                <a:uFillTx/>
                <a:latin typeface="Calibri" panose="020F0502020204030204"/>
                <a:ea typeface="+mn-ea"/>
                <a:cs typeface="+mn-cs"/>
              </a:rPr>
              <a:t>Tax credits reduce tax liability on a dollar for dollar basis. </a:t>
            </a:r>
          </a:p>
          <a:p>
            <a:pPr marL="1257300" lvl="2" indent="-342900">
              <a:spcBef>
                <a:spcPct val="20000"/>
              </a:spcBef>
              <a:spcAft>
                <a:spcPts val="600"/>
              </a:spcAft>
              <a:buClr>
                <a:srgbClr val="ED7D31"/>
              </a:buClr>
              <a:buSzPct val="92000"/>
              <a:buFont typeface="Arial" panose="020B0604020202020204" pitchFamily="34" charset="0"/>
              <a:buChar char="•"/>
              <a:defRPr/>
            </a:pPr>
            <a:r>
              <a:rPr lang="en-US" sz="2300">
                <a:solidFill>
                  <a:prstClr val="black"/>
                </a:solidFill>
                <a:latin typeface="Calibri" panose="020F0502020204030204"/>
              </a:rPr>
              <a:t>I</a:t>
            </a:r>
            <a:r>
              <a:rPr kumimoji="0" lang="en-US" sz="2300" i="0" strike="noStrike" kern="1200" cap="none" spc="0" normalizeH="0" baseline="0" noProof="0">
                <a:ln>
                  <a:noFill/>
                </a:ln>
                <a:solidFill>
                  <a:prstClr val="black"/>
                </a:solidFill>
                <a:effectLst/>
                <a:uLnTx/>
                <a:uFillTx/>
                <a:latin typeface="Calibri" panose="020F0502020204030204"/>
                <a:ea typeface="+mn-ea"/>
                <a:cs typeface="+mn-cs"/>
              </a:rPr>
              <a:t>f a business has a $10,000 tax liability and a $3,000 tax credit, the amount of tax owed is $7k</a:t>
            </a:r>
          </a:p>
          <a:p>
            <a:pPr marL="1257300" lvl="2" indent="-342900">
              <a:spcBef>
                <a:spcPct val="20000"/>
              </a:spcBef>
              <a:spcAft>
                <a:spcPts val="600"/>
              </a:spcAft>
              <a:buClr>
                <a:srgbClr val="ED7D31"/>
              </a:buClr>
              <a:buSzPct val="92000"/>
              <a:buFont typeface="Arial" panose="020B0604020202020204" pitchFamily="34" charset="0"/>
              <a:buChar char="•"/>
              <a:defRPr/>
            </a:pPr>
            <a:r>
              <a:rPr kumimoji="0" lang="en-US" sz="2300" i="0" strike="noStrike" kern="1200" cap="none" spc="0" normalizeH="0" baseline="0" noProof="0">
                <a:ln>
                  <a:noFill/>
                </a:ln>
                <a:solidFill>
                  <a:prstClr val="black"/>
                </a:solidFill>
                <a:effectLst/>
                <a:uLnTx/>
                <a:uFillTx/>
                <a:latin typeface="Calibri" panose="020F0502020204030204"/>
                <a:ea typeface="+mn-ea"/>
                <a:cs typeface="+mn-cs"/>
              </a:rPr>
              <a:t>The credit is calculated per employee and is 50% of up to $10,000 in qualified wages per quarter.  </a:t>
            </a:r>
          </a:p>
          <a:p>
            <a:pPr marL="1257300" lvl="2" indent="-342900">
              <a:spcBef>
                <a:spcPct val="20000"/>
              </a:spcBef>
              <a:spcAft>
                <a:spcPts val="600"/>
              </a:spcAft>
              <a:buClr>
                <a:srgbClr val="ED7D31"/>
              </a:buClr>
              <a:buSzPct val="92000"/>
              <a:buFont typeface="Arial" panose="020B0604020202020204" pitchFamily="34" charset="0"/>
              <a:buChar char="•"/>
              <a:defRPr/>
            </a:pPr>
            <a:r>
              <a:rPr lang="en-US" sz="2300">
                <a:solidFill>
                  <a:prstClr val="black"/>
                </a:solidFill>
                <a:latin typeface="Calibri" panose="020F0502020204030204"/>
              </a:rPr>
              <a:t>This can be claimed on quarterly form 941</a:t>
            </a:r>
            <a:endParaRPr kumimoji="0" lang="en-US" sz="2300" i="0"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ct val="20000"/>
              </a:spcBef>
              <a:spcAft>
                <a:spcPts val="600"/>
              </a:spcAft>
              <a:buClr>
                <a:srgbClr val="ED7D31"/>
              </a:buClr>
              <a:buSzPct val="92000"/>
              <a:buFontTx/>
              <a:buNone/>
              <a:tabLst/>
              <a:defRPr/>
            </a:pPr>
            <a:r>
              <a:rPr kumimoji="0" lang="en-US" sz="2300" b="1" i="0" u="sng" strike="noStrike" kern="1200" cap="none" spc="0" normalizeH="0" baseline="0" noProof="0">
                <a:ln>
                  <a:noFill/>
                </a:ln>
                <a:solidFill>
                  <a:prstClr val="black"/>
                </a:solidFill>
                <a:effectLst/>
                <a:uLnTx/>
                <a:uFillTx/>
                <a:latin typeface="Calibri" panose="020F0502020204030204"/>
                <a:ea typeface="+mn-ea"/>
                <a:cs typeface="+mn-cs"/>
              </a:rPr>
              <a:t>Unemployment Impact on Taxes</a:t>
            </a:r>
            <a:r>
              <a:rPr kumimoji="0" lang="en-US" sz="2300" i="0" strike="noStrike" kern="1200" cap="none" spc="0" normalizeH="0" baseline="0" noProof="0">
                <a:ln>
                  <a:noFill/>
                </a:ln>
                <a:solidFill>
                  <a:prstClr val="black"/>
                </a:solidFill>
                <a:effectLst/>
                <a:uLnTx/>
                <a:uFillTx/>
                <a:latin typeface="Calibri" panose="020F0502020204030204"/>
                <a:ea typeface="+mn-ea"/>
                <a:cs typeface="+mn-cs"/>
              </a:rPr>
              <a:t>:</a:t>
            </a:r>
          </a:p>
          <a:p>
            <a:pPr marL="457200" marR="0" lvl="1" indent="0" algn="l" defTabSz="914400" rtl="0" eaLnBrk="1" fontAlgn="auto" latinLnBrk="0" hangingPunct="1">
              <a:lnSpc>
                <a:spcPct val="100000"/>
              </a:lnSpc>
              <a:spcBef>
                <a:spcPct val="20000"/>
              </a:spcBef>
              <a:spcAft>
                <a:spcPts val="600"/>
              </a:spcAft>
              <a:buClr>
                <a:srgbClr val="ED7D31"/>
              </a:buClr>
              <a:buSzPct val="92000"/>
              <a:buFontTx/>
              <a:buNone/>
              <a:tabLst/>
              <a:defRPr/>
            </a:pPr>
            <a:r>
              <a:rPr kumimoji="0" lang="en-US" sz="2300" strike="noStrike" kern="1200" cap="none" spc="0" normalizeH="0" baseline="0" noProof="0">
                <a:ln>
                  <a:noFill/>
                </a:ln>
                <a:solidFill>
                  <a:prstClr val="black"/>
                </a:solidFill>
                <a:effectLst/>
                <a:uLnTx/>
                <a:uFillTx/>
                <a:latin typeface="Calibri" panose="020F0502020204030204"/>
                <a:ea typeface="+mn-ea"/>
                <a:cs typeface="+mn-cs"/>
              </a:rPr>
              <a:t>Yes, unemployment benefits are considered taxable income</a:t>
            </a:r>
            <a:r>
              <a:rPr kumimoji="0" lang="en-US" sz="2300" i="0" strike="noStrike" kern="1200" cap="none" spc="0" normalizeH="0" baseline="0" noProof="0">
                <a:ln>
                  <a:noFill/>
                </a:ln>
                <a:solidFill>
                  <a:prstClr val="black"/>
                </a:solidFill>
                <a:effectLst/>
                <a:uLnTx/>
                <a:uFillTx/>
                <a:latin typeface="Calibri" panose="020F0502020204030204"/>
                <a:ea typeface="+mn-ea"/>
                <a:cs typeface="+mn-cs"/>
              </a:rPr>
              <a:t>, without </a:t>
            </a:r>
            <a:r>
              <a:rPr kumimoji="0" lang="en-US" sz="2300" i="0" strike="noStrike" kern="1200" cap="none" spc="0" normalizeH="0" baseline="0" noProof="0" err="1">
                <a:ln>
                  <a:noFill/>
                </a:ln>
                <a:solidFill>
                  <a:prstClr val="black"/>
                </a:solidFill>
                <a:effectLst/>
                <a:uLnTx/>
                <a:uFillTx/>
                <a:latin typeface="Calibri" panose="020F0502020204030204"/>
                <a:ea typeface="+mn-ea"/>
                <a:cs typeface="+mn-cs"/>
              </a:rPr>
              <a:t>medicare</a:t>
            </a:r>
            <a:r>
              <a:rPr kumimoji="0" lang="en-US" sz="2300" i="0" strike="noStrike" kern="1200" cap="none" spc="0" normalizeH="0" baseline="0" noProof="0">
                <a:ln>
                  <a:noFill/>
                </a:ln>
                <a:solidFill>
                  <a:prstClr val="black"/>
                </a:solidFill>
                <a:effectLst/>
                <a:uLnTx/>
                <a:uFillTx/>
                <a:latin typeface="Calibri" panose="020F0502020204030204"/>
                <a:ea typeface="+mn-ea"/>
                <a:cs typeface="+mn-cs"/>
              </a:rPr>
              <a:t> or SSI taxes</a:t>
            </a:r>
          </a:p>
          <a:p>
            <a:pPr marL="800100" marR="0" lvl="1" indent="-342900" algn="l" defTabSz="914400" rtl="0" eaLnBrk="1" fontAlgn="auto" latinLnBrk="0" hangingPunct="1">
              <a:lnSpc>
                <a:spcPct val="100000"/>
              </a:lnSpc>
              <a:spcBef>
                <a:spcPct val="20000"/>
              </a:spcBef>
              <a:spcAft>
                <a:spcPts val="600"/>
              </a:spcAft>
              <a:buClr>
                <a:srgbClr val="ED7D31"/>
              </a:buClr>
              <a:buSzPct val="92000"/>
              <a:buFont typeface="Arial" panose="020B0604020202020204" pitchFamily="34" charset="0"/>
              <a:buChar char="•"/>
              <a:tabLst/>
              <a:defRPr/>
            </a:pPr>
            <a:r>
              <a:rPr lang="en-US" sz="2300">
                <a:solidFill>
                  <a:prstClr val="black"/>
                </a:solidFill>
                <a:latin typeface="Calibri" panose="020F0502020204030204"/>
              </a:rPr>
              <a:t>Kentucky allowed for an option on withholding, which could create a substantial tax hit</a:t>
            </a:r>
          </a:p>
          <a:p>
            <a:pPr marL="800100" marR="0" lvl="1" indent="-342900" algn="l" defTabSz="914400" rtl="0" eaLnBrk="1" fontAlgn="auto" latinLnBrk="0" hangingPunct="1">
              <a:lnSpc>
                <a:spcPct val="100000"/>
              </a:lnSpc>
              <a:spcBef>
                <a:spcPct val="20000"/>
              </a:spcBef>
              <a:spcAft>
                <a:spcPts val="600"/>
              </a:spcAft>
              <a:buClr>
                <a:srgbClr val="ED7D31"/>
              </a:buClr>
              <a:buSzPct val="92000"/>
              <a:buFont typeface="Arial" panose="020B0604020202020204" pitchFamily="34" charset="0"/>
              <a:buChar char="•"/>
              <a:tabLst/>
              <a:defRPr/>
            </a:pPr>
            <a:r>
              <a:rPr kumimoji="0" lang="en-US" sz="2300" i="0" strike="noStrike" kern="1200" cap="none" spc="0" normalizeH="0" baseline="0" noProof="0">
                <a:ln>
                  <a:noFill/>
                </a:ln>
                <a:solidFill>
                  <a:prstClr val="black"/>
                </a:solidFill>
                <a:effectLst/>
                <a:uLnTx/>
                <a:uFillTx/>
                <a:latin typeface="Calibri" panose="020F0502020204030204"/>
                <a:ea typeface="+mn-ea"/>
                <a:cs typeface="+mn-cs"/>
              </a:rPr>
              <a:t>If employees did not request to have taxes automatically withheld, they need to make estimated tax payments during the year. Beware of this to avoid an unexpected tax bill.</a:t>
            </a:r>
            <a:endParaRPr kumimoji="0" lang="en-US" sz="240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B5C08CB0-147F-41A2-8C8A-9722F22F67A9}"/>
              </a:ext>
            </a:extLst>
          </p:cNvPr>
          <p:cNvSpPr txBox="1"/>
          <p:nvPr/>
        </p:nvSpPr>
        <p:spPr>
          <a:xfrm>
            <a:off x="932322" y="111289"/>
            <a:ext cx="3450048" cy="461665"/>
          </a:xfrm>
          <a:prstGeom prst="rect">
            <a:avLst/>
          </a:prstGeom>
          <a:noFill/>
        </p:spPr>
        <p:txBody>
          <a:bodyPr wrap="square" rtlCol="0" anchor="t">
            <a:spAutoFit/>
          </a:bodyPr>
          <a:lstStyle/>
          <a:p>
            <a:r>
              <a:rPr lang="en-US" sz="2400">
                <a:solidFill>
                  <a:schemeClr val="bg1"/>
                </a:solidFill>
                <a:latin typeface="Lato Light"/>
                <a:ea typeface="Lato Light" panose="020F0502020204030203" pitchFamily="34" charset="0"/>
                <a:cs typeface="Lato Light" panose="020F0502020204030203" pitchFamily="34" charset="0"/>
              </a:rPr>
              <a:t>PPP, EIDL, and PUA Info</a:t>
            </a:r>
          </a:p>
        </p:txBody>
      </p:sp>
      <p:sp>
        <p:nvSpPr>
          <p:cNvPr id="4" name="TextBox 3">
            <a:extLst>
              <a:ext uri="{FF2B5EF4-FFF2-40B4-BE49-F238E27FC236}">
                <a16:creationId xmlns:a16="http://schemas.microsoft.com/office/drawing/2014/main" id="{F210B05D-9BD3-4E02-BA3A-67C3A2D7A980}"/>
              </a:ext>
            </a:extLst>
          </p:cNvPr>
          <p:cNvSpPr txBox="1"/>
          <p:nvPr/>
        </p:nvSpPr>
        <p:spPr>
          <a:xfrm>
            <a:off x="4539690" y="327948"/>
            <a:ext cx="7536417" cy="461665"/>
          </a:xfrm>
          <a:prstGeom prst="rect">
            <a:avLst/>
          </a:prstGeom>
          <a:noFill/>
        </p:spPr>
        <p:txBody>
          <a:bodyPr wrap="square" rtlCol="0">
            <a:spAutoFit/>
          </a:bodyPr>
          <a:lstStyle/>
          <a:p>
            <a:r>
              <a:rPr lang="en-US" sz="2400" b="1" i="1">
                <a:solidFill>
                  <a:srgbClr val="313896"/>
                </a:solidFill>
                <a:latin typeface="Lato Light" panose="020F0502020204030203" pitchFamily="34" charset="0"/>
                <a:ea typeface="Lato Light" panose="020F0502020204030203" pitchFamily="34" charset="0"/>
                <a:cs typeface="Lato Light" panose="020F0502020204030203" pitchFamily="34" charset="0"/>
              </a:rPr>
              <a:t>The Impact of PPP, EIDL, and PUA on Tax Returns</a:t>
            </a:r>
          </a:p>
        </p:txBody>
      </p:sp>
    </p:spTree>
    <p:extLst>
      <p:ext uri="{BB962C8B-B14F-4D97-AF65-F5344CB8AC3E}">
        <p14:creationId xmlns:p14="http://schemas.microsoft.com/office/powerpoint/2010/main" val="1316093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62927D-D898-0F48-8C54-A90A0C767899}"/>
              </a:ext>
            </a:extLst>
          </p:cNvPr>
          <p:cNvSpPr/>
          <p:nvPr/>
        </p:nvSpPr>
        <p:spPr>
          <a:xfrm>
            <a:off x="0" y="-73376"/>
            <a:ext cx="4382370" cy="830997"/>
          </a:xfrm>
          <a:prstGeom prst="rect">
            <a:avLst/>
          </a:prstGeom>
          <a:solidFill>
            <a:srgbClr val="3138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0EDB7FB-8659-DC43-A64F-2664243B4F4A}"/>
              </a:ext>
            </a:extLst>
          </p:cNvPr>
          <p:cNvSpPr txBox="1"/>
          <p:nvPr/>
        </p:nvSpPr>
        <p:spPr>
          <a:xfrm>
            <a:off x="115893" y="-105736"/>
            <a:ext cx="816429" cy="923330"/>
          </a:xfrm>
          <a:prstGeom prst="rect">
            <a:avLst/>
          </a:prstGeom>
          <a:noFill/>
        </p:spPr>
        <p:txBody>
          <a:bodyPr wrap="square" rtlCol="0" anchor="t">
            <a:spAutoFit/>
          </a:bodyPr>
          <a:lstStyle/>
          <a:p>
            <a:r>
              <a:rPr lang="en-US" sz="5400">
                <a:solidFill>
                  <a:srgbClr val="00B050"/>
                </a:solidFill>
                <a:latin typeface="Lato Light"/>
                <a:ea typeface="Lato Light" panose="020F0502020204030203" pitchFamily="34" charset="0"/>
                <a:cs typeface="Lato Light" panose="020F0502020204030203" pitchFamily="34" charset="0"/>
              </a:rPr>
              <a:t>2</a:t>
            </a:r>
            <a:endParaRPr lang="en-US" sz="5400">
              <a:solidFill>
                <a:srgbClr val="00B050"/>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7" name="TextBox 6">
            <a:extLst>
              <a:ext uri="{FF2B5EF4-FFF2-40B4-BE49-F238E27FC236}">
                <a16:creationId xmlns:a16="http://schemas.microsoft.com/office/drawing/2014/main" id="{369337D8-46EE-4D4D-8E98-F100930759BF}"/>
              </a:ext>
            </a:extLst>
          </p:cNvPr>
          <p:cNvSpPr txBox="1"/>
          <p:nvPr/>
        </p:nvSpPr>
        <p:spPr>
          <a:xfrm>
            <a:off x="-452761" y="817594"/>
            <a:ext cx="12644761" cy="6023187"/>
          </a:xfrm>
          <a:prstGeom prst="rect">
            <a:avLst/>
          </a:prstGeom>
          <a:noFill/>
        </p:spPr>
        <p:txBody>
          <a:bodyPr wrap="square" rtlCol="0" anchor="t">
            <a:spAutoFit/>
          </a:bodyPr>
          <a:lstStyle/>
          <a:p>
            <a:pPr marL="457200" marR="0" lvl="1" indent="0" algn="l" defTabSz="914400" rtl="0" eaLnBrk="1" fontAlgn="auto" latinLnBrk="0" hangingPunct="1">
              <a:lnSpc>
                <a:spcPct val="100000"/>
              </a:lnSpc>
              <a:spcBef>
                <a:spcPct val="20000"/>
              </a:spcBef>
              <a:spcAft>
                <a:spcPts val="600"/>
              </a:spcAft>
              <a:buClr>
                <a:srgbClr val="ED7D31"/>
              </a:buClr>
              <a:buSzPct val="92000"/>
              <a:buFontTx/>
              <a:buNone/>
              <a:tabLst/>
              <a:defRPr/>
            </a:pPr>
            <a:r>
              <a:rPr kumimoji="0" lang="en-US" sz="2300" b="1" i="0" u="sng" strike="noStrike" kern="1200" cap="none" spc="0" normalizeH="0" baseline="0" noProof="0">
                <a:ln>
                  <a:noFill/>
                </a:ln>
                <a:solidFill>
                  <a:prstClr val="black"/>
                </a:solidFill>
                <a:effectLst/>
                <a:uLnTx/>
                <a:uFillTx/>
                <a:latin typeface="Calibri" panose="020F0502020204030204"/>
                <a:ea typeface="+mn-ea"/>
                <a:cs typeface="+mn-cs"/>
              </a:rPr>
              <a:t>Impact of Employee Retention Credit on Taxes</a:t>
            </a:r>
            <a:r>
              <a:rPr kumimoji="0" lang="en-US" sz="2300" i="0" strike="noStrike" kern="1200" cap="none" spc="0" normalizeH="0" baseline="0" noProof="0">
                <a:ln>
                  <a:noFill/>
                </a:ln>
                <a:solidFill>
                  <a:prstClr val="black"/>
                </a:solidFill>
                <a:effectLst/>
                <a:uLnTx/>
                <a:uFillTx/>
                <a:latin typeface="Calibri" panose="020F0502020204030204"/>
                <a:ea typeface="+mn-ea"/>
                <a:cs typeface="+mn-cs"/>
              </a:rPr>
              <a:t>:</a:t>
            </a:r>
          </a:p>
          <a:p>
            <a:pPr marL="457200" marR="0" lvl="1" indent="0" algn="l" defTabSz="914400" rtl="0" eaLnBrk="1" fontAlgn="auto" latinLnBrk="0" hangingPunct="1">
              <a:lnSpc>
                <a:spcPct val="100000"/>
              </a:lnSpc>
              <a:spcBef>
                <a:spcPct val="20000"/>
              </a:spcBef>
              <a:spcAft>
                <a:spcPts val="600"/>
              </a:spcAft>
              <a:buClr>
                <a:srgbClr val="ED7D31"/>
              </a:buClr>
              <a:buSzPct val="92000"/>
              <a:buFontTx/>
              <a:buNone/>
              <a:tabLst/>
              <a:defRPr/>
            </a:pPr>
            <a:r>
              <a:rPr kumimoji="0" lang="en-US" sz="2300" i="0" strike="noStrike" kern="1200" cap="none" spc="0" normalizeH="0" baseline="0" noProof="0">
                <a:ln>
                  <a:noFill/>
                </a:ln>
                <a:solidFill>
                  <a:prstClr val="black"/>
                </a:solidFill>
                <a:effectLst/>
                <a:uLnTx/>
                <a:uFillTx/>
                <a:latin typeface="Calibri" panose="020F0502020204030204"/>
                <a:ea typeface="+mn-ea"/>
                <a:cs typeface="+mn-cs"/>
              </a:rPr>
              <a:t>Eligible for businesses with fewer than 500 employees who either suspended business due to COVID-19 due to government order or 50% decline in gross receipts when compared  to previous year. </a:t>
            </a:r>
          </a:p>
          <a:p>
            <a:pPr marL="800100" marR="0" lvl="1" indent="-342900" algn="l" defTabSz="914400" rtl="0" eaLnBrk="1" fontAlgn="auto" latinLnBrk="0" hangingPunct="1">
              <a:lnSpc>
                <a:spcPct val="100000"/>
              </a:lnSpc>
              <a:spcBef>
                <a:spcPct val="20000"/>
              </a:spcBef>
              <a:spcAft>
                <a:spcPts val="600"/>
              </a:spcAft>
              <a:buClr>
                <a:srgbClr val="ED7D31"/>
              </a:buClr>
              <a:buSzPct val="92000"/>
              <a:buFont typeface="Arial" panose="020B0604020202020204" pitchFamily="34" charset="0"/>
              <a:buChar char="•"/>
              <a:tabLst/>
              <a:defRPr/>
            </a:pPr>
            <a:r>
              <a:rPr kumimoji="0" lang="en-US" sz="2300" i="0" strike="noStrike" kern="1200" cap="none" spc="0" normalizeH="0" baseline="0" noProof="0">
                <a:ln>
                  <a:noFill/>
                </a:ln>
                <a:solidFill>
                  <a:prstClr val="black"/>
                </a:solidFill>
                <a:effectLst/>
                <a:uLnTx/>
                <a:uFillTx/>
                <a:latin typeface="Calibri" panose="020F0502020204030204"/>
                <a:ea typeface="+mn-ea"/>
                <a:cs typeface="+mn-cs"/>
              </a:rPr>
              <a:t>Tax credits reduce tax liability on a dollar for dollar basis. </a:t>
            </a:r>
          </a:p>
          <a:p>
            <a:pPr marL="1257300" lvl="2" indent="-342900">
              <a:spcBef>
                <a:spcPct val="20000"/>
              </a:spcBef>
              <a:spcAft>
                <a:spcPts val="600"/>
              </a:spcAft>
              <a:buClr>
                <a:srgbClr val="ED7D31"/>
              </a:buClr>
              <a:buSzPct val="92000"/>
              <a:buFont typeface="Arial" panose="020B0604020202020204" pitchFamily="34" charset="0"/>
              <a:buChar char="•"/>
              <a:defRPr/>
            </a:pPr>
            <a:r>
              <a:rPr lang="en-US" sz="2300">
                <a:solidFill>
                  <a:prstClr val="black"/>
                </a:solidFill>
                <a:latin typeface="Calibri" panose="020F0502020204030204"/>
              </a:rPr>
              <a:t>I</a:t>
            </a:r>
            <a:r>
              <a:rPr kumimoji="0" lang="en-US" sz="2300" i="0" strike="noStrike" kern="1200" cap="none" spc="0" normalizeH="0" baseline="0" noProof="0">
                <a:ln>
                  <a:noFill/>
                </a:ln>
                <a:solidFill>
                  <a:prstClr val="black"/>
                </a:solidFill>
                <a:effectLst/>
                <a:uLnTx/>
                <a:uFillTx/>
                <a:latin typeface="Calibri" panose="020F0502020204030204"/>
                <a:ea typeface="+mn-ea"/>
                <a:cs typeface="+mn-cs"/>
              </a:rPr>
              <a:t>f a business has a $10,000 tax liability and a $3,000 tax credit, the amount of tax owed is $7k</a:t>
            </a:r>
          </a:p>
          <a:p>
            <a:pPr marL="1257300" lvl="2" indent="-342900">
              <a:spcBef>
                <a:spcPct val="20000"/>
              </a:spcBef>
              <a:spcAft>
                <a:spcPts val="600"/>
              </a:spcAft>
              <a:buClr>
                <a:srgbClr val="ED7D31"/>
              </a:buClr>
              <a:buSzPct val="92000"/>
              <a:buFont typeface="Arial" panose="020B0604020202020204" pitchFamily="34" charset="0"/>
              <a:buChar char="•"/>
              <a:defRPr/>
            </a:pPr>
            <a:r>
              <a:rPr kumimoji="0" lang="en-US" sz="2300" i="0" strike="noStrike" kern="1200" cap="none" spc="0" normalizeH="0" baseline="0" noProof="0">
                <a:ln>
                  <a:noFill/>
                </a:ln>
                <a:solidFill>
                  <a:prstClr val="black"/>
                </a:solidFill>
                <a:effectLst/>
                <a:uLnTx/>
                <a:uFillTx/>
                <a:latin typeface="Calibri" panose="020F0502020204030204"/>
                <a:ea typeface="+mn-ea"/>
                <a:cs typeface="+mn-cs"/>
              </a:rPr>
              <a:t>The credit is calculated per employee and is 50% of up to $10,000 in qualified wages per quarter.  </a:t>
            </a:r>
          </a:p>
          <a:p>
            <a:pPr marL="1257300" lvl="2" indent="-342900">
              <a:spcBef>
                <a:spcPct val="20000"/>
              </a:spcBef>
              <a:spcAft>
                <a:spcPts val="600"/>
              </a:spcAft>
              <a:buClr>
                <a:srgbClr val="ED7D31"/>
              </a:buClr>
              <a:buSzPct val="92000"/>
              <a:buFont typeface="Arial" panose="020B0604020202020204" pitchFamily="34" charset="0"/>
              <a:buChar char="•"/>
              <a:defRPr/>
            </a:pPr>
            <a:r>
              <a:rPr lang="en-US" sz="2300">
                <a:solidFill>
                  <a:prstClr val="black"/>
                </a:solidFill>
                <a:latin typeface="Calibri" panose="020F0502020204030204"/>
              </a:rPr>
              <a:t>This can be claimed on quarterly form 941</a:t>
            </a:r>
            <a:endParaRPr kumimoji="0" lang="en-US" sz="2300" i="0"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ct val="20000"/>
              </a:spcBef>
              <a:spcAft>
                <a:spcPts val="600"/>
              </a:spcAft>
              <a:buClr>
                <a:srgbClr val="ED7D31"/>
              </a:buClr>
              <a:buSzPct val="92000"/>
              <a:buFontTx/>
              <a:buNone/>
              <a:tabLst/>
              <a:defRPr/>
            </a:pPr>
            <a:r>
              <a:rPr kumimoji="0" lang="en-US" sz="2300" b="1" i="0" u="sng" strike="noStrike" kern="1200" cap="none" spc="0" normalizeH="0" baseline="0" noProof="0">
                <a:ln>
                  <a:noFill/>
                </a:ln>
                <a:solidFill>
                  <a:prstClr val="black"/>
                </a:solidFill>
                <a:effectLst/>
                <a:uLnTx/>
                <a:uFillTx/>
                <a:latin typeface="Calibri" panose="020F0502020204030204"/>
                <a:ea typeface="+mn-ea"/>
                <a:cs typeface="+mn-cs"/>
              </a:rPr>
              <a:t>Unemployment Impact on Taxes</a:t>
            </a:r>
            <a:r>
              <a:rPr kumimoji="0" lang="en-US" sz="2300" i="0" strike="noStrike" kern="1200" cap="none" spc="0" normalizeH="0" baseline="0" noProof="0">
                <a:ln>
                  <a:noFill/>
                </a:ln>
                <a:solidFill>
                  <a:prstClr val="black"/>
                </a:solidFill>
                <a:effectLst/>
                <a:uLnTx/>
                <a:uFillTx/>
                <a:latin typeface="Calibri" panose="020F0502020204030204"/>
                <a:ea typeface="+mn-ea"/>
                <a:cs typeface="+mn-cs"/>
              </a:rPr>
              <a:t>:</a:t>
            </a:r>
          </a:p>
          <a:p>
            <a:pPr marL="457200" marR="0" lvl="1" indent="0" algn="l" defTabSz="914400" rtl="0" eaLnBrk="1" fontAlgn="auto" latinLnBrk="0" hangingPunct="1">
              <a:lnSpc>
                <a:spcPct val="100000"/>
              </a:lnSpc>
              <a:spcBef>
                <a:spcPct val="20000"/>
              </a:spcBef>
              <a:spcAft>
                <a:spcPts val="600"/>
              </a:spcAft>
              <a:buClr>
                <a:srgbClr val="ED7D31"/>
              </a:buClr>
              <a:buSzPct val="92000"/>
              <a:buFontTx/>
              <a:buNone/>
              <a:tabLst/>
              <a:defRPr/>
            </a:pPr>
            <a:r>
              <a:rPr kumimoji="0" lang="en-US" sz="2300" strike="noStrike" kern="1200" cap="none" spc="0" normalizeH="0" baseline="0" noProof="0">
                <a:ln>
                  <a:noFill/>
                </a:ln>
                <a:solidFill>
                  <a:prstClr val="black"/>
                </a:solidFill>
                <a:effectLst/>
                <a:uLnTx/>
                <a:uFillTx/>
                <a:latin typeface="Calibri" panose="020F0502020204030204"/>
                <a:ea typeface="+mn-ea"/>
                <a:cs typeface="+mn-cs"/>
              </a:rPr>
              <a:t>Yes, unemployment benefits are considered taxable income</a:t>
            </a:r>
            <a:r>
              <a:rPr kumimoji="0" lang="en-US" sz="2300" i="0" strike="noStrike" kern="1200" cap="none" spc="0" normalizeH="0" baseline="0" noProof="0">
                <a:ln>
                  <a:noFill/>
                </a:ln>
                <a:solidFill>
                  <a:prstClr val="black"/>
                </a:solidFill>
                <a:effectLst/>
                <a:uLnTx/>
                <a:uFillTx/>
                <a:latin typeface="Calibri" panose="020F0502020204030204"/>
                <a:ea typeface="+mn-ea"/>
                <a:cs typeface="+mn-cs"/>
              </a:rPr>
              <a:t>, without </a:t>
            </a:r>
            <a:r>
              <a:rPr kumimoji="0" lang="en-US" sz="2300" i="0" strike="noStrike" kern="1200" cap="none" spc="0" normalizeH="0" baseline="0" noProof="0" err="1">
                <a:ln>
                  <a:noFill/>
                </a:ln>
                <a:solidFill>
                  <a:prstClr val="black"/>
                </a:solidFill>
                <a:effectLst/>
                <a:uLnTx/>
                <a:uFillTx/>
                <a:latin typeface="Calibri" panose="020F0502020204030204"/>
                <a:ea typeface="+mn-ea"/>
                <a:cs typeface="+mn-cs"/>
              </a:rPr>
              <a:t>medicare</a:t>
            </a:r>
            <a:r>
              <a:rPr kumimoji="0" lang="en-US" sz="2300" i="0" strike="noStrike" kern="1200" cap="none" spc="0" normalizeH="0" baseline="0" noProof="0">
                <a:ln>
                  <a:noFill/>
                </a:ln>
                <a:solidFill>
                  <a:prstClr val="black"/>
                </a:solidFill>
                <a:effectLst/>
                <a:uLnTx/>
                <a:uFillTx/>
                <a:latin typeface="Calibri" panose="020F0502020204030204"/>
                <a:ea typeface="+mn-ea"/>
                <a:cs typeface="+mn-cs"/>
              </a:rPr>
              <a:t> or SSI taxes</a:t>
            </a:r>
          </a:p>
          <a:p>
            <a:pPr marL="800100" marR="0" lvl="1" indent="-342900" algn="l" defTabSz="914400" rtl="0" eaLnBrk="1" fontAlgn="auto" latinLnBrk="0" hangingPunct="1">
              <a:lnSpc>
                <a:spcPct val="100000"/>
              </a:lnSpc>
              <a:spcBef>
                <a:spcPct val="20000"/>
              </a:spcBef>
              <a:spcAft>
                <a:spcPts val="600"/>
              </a:spcAft>
              <a:buClr>
                <a:srgbClr val="ED7D31"/>
              </a:buClr>
              <a:buSzPct val="92000"/>
              <a:buFont typeface="Arial" panose="020B0604020202020204" pitchFamily="34" charset="0"/>
              <a:buChar char="•"/>
              <a:tabLst/>
              <a:defRPr/>
            </a:pPr>
            <a:r>
              <a:rPr lang="en-US" sz="2300">
                <a:solidFill>
                  <a:prstClr val="black"/>
                </a:solidFill>
                <a:latin typeface="Calibri" panose="020F0502020204030204"/>
              </a:rPr>
              <a:t>Kentucky allowed for an option on withholding, which could create a substantial tax hit</a:t>
            </a:r>
          </a:p>
          <a:p>
            <a:pPr marL="800100" marR="0" lvl="1" indent="-342900" algn="l" defTabSz="914400" rtl="0" eaLnBrk="1" fontAlgn="auto" latinLnBrk="0" hangingPunct="1">
              <a:lnSpc>
                <a:spcPct val="100000"/>
              </a:lnSpc>
              <a:spcBef>
                <a:spcPct val="20000"/>
              </a:spcBef>
              <a:spcAft>
                <a:spcPts val="600"/>
              </a:spcAft>
              <a:buClr>
                <a:srgbClr val="ED7D31"/>
              </a:buClr>
              <a:buSzPct val="92000"/>
              <a:buFont typeface="Arial" panose="020B0604020202020204" pitchFamily="34" charset="0"/>
              <a:buChar char="•"/>
              <a:tabLst/>
              <a:defRPr/>
            </a:pPr>
            <a:r>
              <a:rPr kumimoji="0" lang="en-US" sz="2300" i="0" strike="noStrike" kern="1200" cap="none" spc="0" normalizeH="0" baseline="0" noProof="0">
                <a:ln>
                  <a:noFill/>
                </a:ln>
                <a:solidFill>
                  <a:prstClr val="black"/>
                </a:solidFill>
                <a:effectLst/>
                <a:uLnTx/>
                <a:uFillTx/>
                <a:latin typeface="Calibri" panose="020F0502020204030204"/>
                <a:ea typeface="+mn-ea"/>
                <a:cs typeface="+mn-cs"/>
              </a:rPr>
              <a:t>If employees did not request to have taxes automatically withheld, they need to make estimated tax payments during the year. Beware of this to avoid an unexpected tax bill.</a:t>
            </a:r>
            <a:endParaRPr kumimoji="0" lang="en-US" sz="240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B5C08CB0-147F-41A2-8C8A-9722F22F67A9}"/>
              </a:ext>
            </a:extLst>
          </p:cNvPr>
          <p:cNvSpPr txBox="1"/>
          <p:nvPr/>
        </p:nvSpPr>
        <p:spPr>
          <a:xfrm>
            <a:off x="932322" y="111289"/>
            <a:ext cx="3450048" cy="461665"/>
          </a:xfrm>
          <a:prstGeom prst="rect">
            <a:avLst/>
          </a:prstGeom>
          <a:noFill/>
        </p:spPr>
        <p:txBody>
          <a:bodyPr wrap="square" rtlCol="0" anchor="t">
            <a:spAutoFit/>
          </a:bodyPr>
          <a:lstStyle/>
          <a:p>
            <a:r>
              <a:rPr lang="en-US" sz="2400">
                <a:solidFill>
                  <a:schemeClr val="bg1"/>
                </a:solidFill>
                <a:latin typeface="Lato Light"/>
                <a:ea typeface="Lato Light" panose="020F0502020204030203" pitchFamily="34" charset="0"/>
                <a:cs typeface="Lato Light" panose="020F0502020204030203" pitchFamily="34" charset="0"/>
              </a:rPr>
              <a:t>PPP, EIDL, and PUA Info</a:t>
            </a:r>
          </a:p>
        </p:txBody>
      </p:sp>
      <p:sp>
        <p:nvSpPr>
          <p:cNvPr id="4" name="TextBox 3">
            <a:extLst>
              <a:ext uri="{FF2B5EF4-FFF2-40B4-BE49-F238E27FC236}">
                <a16:creationId xmlns:a16="http://schemas.microsoft.com/office/drawing/2014/main" id="{F210B05D-9BD3-4E02-BA3A-67C3A2D7A980}"/>
              </a:ext>
            </a:extLst>
          </p:cNvPr>
          <p:cNvSpPr txBox="1"/>
          <p:nvPr/>
        </p:nvSpPr>
        <p:spPr>
          <a:xfrm>
            <a:off x="4539690" y="327948"/>
            <a:ext cx="7536417" cy="461665"/>
          </a:xfrm>
          <a:prstGeom prst="rect">
            <a:avLst/>
          </a:prstGeom>
          <a:noFill/>
        </p:spPr>
        <p:txBody>
          <a:bodyPr wrap="square" rtlCol="0">
            <a:spAutoFit/>
          </a:bodyPr>
          <a:lstStyle/>
          <a:p>
            <a:r>
              <a:rPr lang="en-US" sz="2400" b="1" i="1">
                <a:solidFill>
                  <a:srgbClr val="313896"/>
                </a:solidFill>
                <a:latin typeface="Lato Light" panose="020F0502020204030203" pitchFamily="34" charset="0"/>
                <a:ea typeface="Lato Light" panose="020F0502020204030203" pitchFamily="34" charset="0"/>
                <a:cs typeface="Lato Light" panose="020F0502020204030203" pitchFamily="34" charset="0"/>
              </a:rPr>
              <a:t>The Impact of PPP, EIDL, and PUA on Tax Returns</a:t>
            </a:r>
          </a:p>
        </p:txBody>
      </p:sp>
    </p:spTree>
    <p:extLst>
      <p:ext uri="{BB962C8B-B14F-4D97-AF65-F5344CB8AC3E}">
        <p14:creationId xmlns:p14="http://schemas.microsoft.com/office/powerpoint/2010/main" val="107332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AA62927D-D898-0F48-8C54-A90A0C767899}"/>
              </a:ext>
            </a:extLst>
          </p:cNvPr>
          <p:cNvSpPr/>
          <p:nvPr/>
        </p:nvSpPr>
        <p:spPr>
          <a:xfrm>
            <a:off x="-20402" y="-1"/>
            <a:ext cx="4382370" cy="6858000"/>
          </a:xfrm>
          <a:prstGeom prst="rect">
            <a:avLst/>
          </a:prstGeom>
          <a:solidFill>
            <a:srgbClr val="3138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6C031646-51B8-3248-AF80-458DF569AA1A}"/>
              </a:ext>
            </a:extLst>
          </p:cNvPr>
          <p:cNvSpPr txBox="1"/>
          <p:nvPr/>
        </p:nvSpPr>
        <p:spPr>
          <a:xfrm>
            <a:off x="133350" y="2968096"/>
            <a:ext cx="4349002" cy="5847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3200" b="0" i="0" u="none" strike="noStrike" kern="1200" cap="none" spc="0" normalizeH="0" baseline="0" noProof="0">
                <a:ln>
                  <a:noFill/>
                </a:ln>
                <a:solidFill>
                  <a:prstClr val="white"/>
                </a:solidFill>
                <a:effectLst/>
                <a:uLnTx/>
                <a:uFillTx/>
                <a:latin typeface="Lato Light"/>
                <a:ea typeface="Lato Light" panose="020F0502020204030203" pitchFamily="34" charset="0"/>
                <a:cs typeface="Lato Light" panose="020F0502020204030203" pitchFamily="34" charset="0"/>
              </a:rPr>
              <a:t> Questions &amp; Answers</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panose="020F0502020204030204"/>
            </a:endParaRPr>
          </a:p>
        </p:txBody>
      </p:sp>
      <p:sp>
        <p:nvSpPr>
          <p:cNvPr id="13" name="TextBox 12">
            <a:extLst>
              <a:ext uri="{FF2B5EF4-FFF2-40B4-BE49-F238E27FC236}">
                <a16:creationId xmlns:a16="http://schemas.microsoft.com/office/drawing/2014/main" id="{E0EDB7FB-8659-DC43-A64F-2664243B4F4A}"/>
              </a:ext>
            </a:extLst>
          </p:cNvPr>
          <p:cNvSpPr txBox="1"/>
          <p:nvPr/>
        </p:nvSpPr>
        <p:spPr>
          <a:xfrm>
            <a:off x="351793" y="1552851"/>
            <a:ext cx="816429" cy="92333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5400" b="0" i="0" u="none" strike="noStrike" kern="1200" cap="none" spc="0" normalizeH="0" baseline="0" noProof="0">
              <a:ln>
                <a:noFill/>
              </a:ln>
              <a:solidFill>
                <a:srgbClr val="00B05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5" name="Picture 4" descr="A close up of a sign&#10;&#10;Description automatically generated">
            <a:extLst>
              <a:ext uri="{FF2B5EF4-FFF2-40B4-BE49-F238E27FC236}">
                <a16:creationId xmlns:a16="http://schemas.microsoft.com/office/drawing/2014/main" id="{612357F3-00E5-BF46-8747-AAE234EAD7E0}"/>
              </a:ext>
            </a:extLst>
          </p:cNvPr>
          <p:cNvPicPr>
            <a:picLocks noChangeAspect="1"/>
          </p:cNvPicPr>
          <p:nvPr/>
        </p:nvPicPr>
        <p:blipFill rotWithShape="1">
          <a:blip r:embed="rId3"/>
          <a:srcRect l="21107" t="658" r="22556" b="658"/>
          <a:stretch/>
        </p:blipFill>
        <p:spPr>
          <a:xfrm>
            <a:off x="4361968" y="-2"/>
            <a:ext cx="7830032" cy="6858002"/>
          </a:xfrm>
          <a:prstGeom prst="rect">
            <a:avLst/>
          </a:prstGeom>
        </p:spPr>
      </p:pic>
    </p:spTree>
    <p:extLst>
      <p:ext uri="{BB962C8B-B14F-4D97-AF65-F5344CB8AC3E}">
        <p14:creationId xmlns:p14="http://schemas.microsoft.com/office/powerpoint/2010/main" val="1130168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ECA7D0E-A6EF-F941-9979-CF87983F2F07}"/>
              </a:ext>
            </a:extLst>
          </p:cNvPr>
          <p:cNvSpPr/>
          <p:nvPr/>
        </p:nvSpPr>
        <p:spPr>
          <a:xfrm>
            <a:off x="0" y="0"/>
            <a:ext cx="12192000" cy="6858000"/>
          </a:xfrm>
          <a:prstGeom prst="rect">
            <a:avLst/>
          </a:prstGeom>
          <a:solidFill>
            <a:srgbClr val="3138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404D0EFA-30EA-4E47-88BD-E1E546C30C67}"/>
              </a:ext>
            </a:extLst>
          </p:cNvPr>
          <p:cNvSpPr txBox="1"/>
          <p:nvPr/>
        </p:nvSpPr>
        <p:spPr>
          <a:xfrm>
            <a:off x="1276465" y="-847212"/>
            <a:ext cx="36385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Lato Light" panose="020F0502020204030203" pitchFamily="34" charset="0"/>
              <a:ea typeface="+mn-ea"/>
              <a:cs typeface="+mn-cs"/>
            </a:endParaRPr>
          </a:p>
        </p:txBody>
      </p:sp>
      <p:pic>
        <p:nvPicPr>
          <p:cNvPr id="10" name="Picture 9" descr="A picture containing drawing&#10;&#10;Description automatically generated">
            <a:extLst>
              <a:ext uri="{FF2B5EF4-FFF2-40B4-BE49-F238E27FC236}">
                <a16:creationId xmlns:a16="http://schemas.microsoft.com/office/drawing/2014/main" id="{8A79EDE4-D6EE-FA42-9143-1170AFE140AF}"/>
              </a:ext>
            </a:extLst>
          </p:cNvPr>
          <p:cNvPicPr>
            <a:picLocks noChangeAspect="1"/>
          </p:cNvPicPr>
          <p:nvPr/>
        </p:nvPicPr>
        <p:blipFill>
          <a:blip r:embed="rId3"/>
          <a:stretch>
            <a:fillRect/>
          </a:stretch>
        </p:blipFill>
        <p:spPr>
          <a:xfrm>
            <a:off x="2908208" y="4391373"/>
            <a:ext cx="2270125" cy="903296"/>
          </a:xfrm>
          <a:prstGeom prst="rect">
            <a:avLst/>
          </a:prstGeom>
        </p:spPr>
      </p:pic>
      <p:grpSp>
        <p:nvGrpSpPr>
          <p:cNvPr id="9" name="Group 8">
            <a:extLst>
              <a:ext uri="{FF2B5EF4-FFF2-40B4-BE49-F238E27FC236}">
                <a16:creationId xmlns:a16="http://schemas.microsoft.com/office/drawing/2014/main" id="{FE25E135-C209-4FD4-8DE2-CE4DEA0ED1FA}"/>
              </a:ext>
            </a:extLst>
          </p:cNvPr>
          <p:cNvGrpSpPr/>
          <p:nvPr/>
        </p:nvGrpSpPr>
        <p:grpSpPr>
          <a:xfrm>
            <a:off x="5368833" y="4203219"/>
            <a:ext cx="5843007" cy="1279603"/>
            <a:chOff x="-1524215" y="5288544"/>
            <a:chExt cx="5843007" cy="1279603"/>
          </a:xfrm>
        </p:grpSpPr>
        <p:sp>
          <p:nvSpPr>
            <p:cNvPr id="12" name="Title 1">
              <a:extLst>
                <a:ext uri="{FF2B5EF4-FFF2-40B4-BE49-F238E27FC236}">
                  <a16:creationId xmlns:a16="http://schemas.microsoft.com/office/drawing/2014/main" id="{431CC20D-77B3-44A0-A9CA-15D2319C7154}"/>
                </a:ext>
              </a:extLst>
            </p:cNvPr>
            <p:cNvSpPr txBox="1">
              <a:spLocks/>
            </p:cNvSpPr>
            <p:nvPr/>
          </p:nvSpPr>
          <p:spPr>
            <a:xfrm>
              <a:off x="-1524215" y="6353836"/>
              <a:ext cx="5843007" cy="214311"/>
            </a:xfrm>
            <a:prstGeom prst="rect">
              <a:avLst/>
            </a:prstGeom>
            <a:solidFill>
              <a:srgbClr val="313896">
                <a:alpha val="0"/>
              </a:srgbClr>
            </a:solidFill>
            <a:effectLst>
              <a:softEdge rad="0"/>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a:solidFill>
                    <a:schemeClr val="bg1">
                      <a:alpha val="90000"/>
                    </a:schemeClr>
                  </a:solidFill>
                  <a:latin typeface="Arabic Typesetting" panose="03020402040406030203" pitchFamily="66" charset="-78"/>
                  <a:cs typeface="Arabic Typesetting" panose="03020402040406030203" pitchFamily="66" charset="-78"/>
                </a:rPr>
                <a:t>Morris &amp; Morris, PSC</a:t>
              </a:r>
            </a:p>
          </p:txBody>
        </p:sp>
        <p:pic>
          <p:nvPicPr>
            <p:cNvPr id="13" name="Picture 12" descr="A blue and white sign&#10;&#10;Description automatically generated">
              <a:extLst>
                <a:ext uri="{FF2B5EF4-FFF2-40B4-BE49-F238E27FC236}">
                  <a16:creationId xmlns:a16="http://schemas.microsoft.com/office/drawing/2014/main" id="{4AEA1FA4-E5CE-4D26-B5EB-0CFA28724522}"/>
                </a:ext>
              </a:extLst>
            </p:cNvPr>
            <p:cNvPicPr>
              <a:picLocks noChangeAspect="1"/>
            </p:cNvPicPr>
            <p:nvPr/>
          </p:nvPicPr>
          <p:blipFill>
            <a:blip r:embed="rId4"/>
            <a:stretch>
              <a:fillRect/>
            </a:stretch>
          </p:blipFill>
          <p:spPr>
            <a:xfrm>
              <a:off x="956411" y="5288544"/>
              <a:ext cx="881753" cy="903296"/>
            </a:xfrm>
            <a:prstGeom prst="rect">
              <a:avLst/>
            </a:prstGeom>
            <a:solidFill>
              <a:schemeClr val="accent1"/>
            </a:solidFill>
            <a:effectLst>
              <a:softEdge rad="177800"/>
            </a:effectLst>
          </p:spPr>
        </p:pic>
      </p:grpSp>
      <p:sp>
        <p:nvSpPr>
          <p:cNvPr id="2" name="TextBox 1">
            <a:extLst>
              <a:ext uri="{FF2B5EF4-FFF2-40B4-BE49-F238E27FC236}">
                <a16:creationId xmlns:a16="http://schemas.microsoft.com/office/drawing/2014/main" id="{580396A2-954A-46D1-9132-59A1E65F006E}"/>
              </a:ext>
            </a:extLst>
          </p:cNvPr>
          <p:cNvSpPr txBox="1"/>
          <p:nvPr/>
        </p:nvSpPr>
        <p:spPr>
          <a:xfrm>
            <a:off x="1799664" y="2315135"/>
            <a:ext cx="888402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chemeClr val="bg1"/>
                </a:solidFill>
              </a:rPr>
              <a:t>SHRM CODE:    </a:t>
            </a:r>
            <a:r>
              <a:rPr lang="en-US" sz="2800">
                <a:solidFill>
                  <a:schemeClr val="bg1"/>
                </a:solidFill>
                <a:ea typeface="+mn-lt"/>
                <a:cs typeface="+mn-lt"/>
              </a:rPr>
              <a:t>20-MAX96</a:t>
            </a:r>
            <a:endParaRPr lang="en-US" sz="2800">
              <a:solidFill>
                <a:schemeClr val="bg1"/>
              </a:solidFill>
              <a:cs typeface="Calibri"/>
            </a:endParaRPr>
          </a:p>
          <a:p>
            <a:r>
              <a:rPr lang="en-US" sz="2800">
                <a:solidFill>
                  <a:schemeClr val="bg1"/>
                </a:solidFill>
                <a:cs typeface="Calibri"/>
              </a:rPr>
              <a:t>HRCI:    (</a:t>
            </a:r>
            <a:r>
              <a:rPr lang="en-US" sz="2800">
                <a:solidFill>
                  <a:schemeClr val="bg1"/>
                </a:solidFill>
                <a:ea typeface="+mn-lt"/>
                <a:cs typeface="+mn-lt"/>
              </a:rPr>
              <a:t>Strategic): 531352</a:t>
            </a:r>
          </a:p>
        </p:txBody>
      </p:sp>
    </p:spTree>
    <p:extLst>
      <p:ext uri="{BB962C8B-B14F-4D97-AF65-F5344CB8AC3E}">
        <p14:creationId xmlns:p14="http://schemas.microsoft.com/office/powerpoint/2010/main" val="2433424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62927D-D898-0F48-8C54-A90A0C767899}"/>
              </a:ext>
            </a:extLst>
          </p:cNvPr>
          <p:cNvSpPr/>
          <p:nvPr/>
        </p:nvSpPr>
        <p:spPr>
          <a:xfrm>
            <a:off x="-1352" y="-1"/>
            <a:ext cx="4601445" cy="6858000"/>
          </a:xfrm>
          <a:prstGeom prst="rect">
            <a:avLst/>
          </a:prstGeom>
          <a:solidFill>
            <a:srgbClr val="3138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9741327-2A06-1342-A9DA-2507A6ACE749}"/>
              </a:ext>
            </a:extLst>
          </p:cNvPr>
          <p:cNvSpPr txBox="1"/>
          <p:nvPr/>
        </p:nvSpPr>
        <p:spPr>
          <a:xfrm>
            <a:off x="2082364" y="3531513"/>
            <a:ext cx="2306781" cy="1323439"/>
          </a:xfrm>
          <a:prstGeom prst="rect">
            <a:avLst/>
          </a:prstGeom>
          <a:noFill/>
        </p:spPr>
        <p:txBody>
          <a:bodyPr wrap="square" rtlCol="0" anchor="t">
            <a:spAutoFit/>
          </a:bodyPr>
          <a:lstStyle/>
          <a:p>
            <a:pPr algn="r"/>
            <a:r>
              <a:rPr lang="en-US" sz="1600" b="1">
                <a:solidFill>
                  <a:schemeClr val="bg1"/>
                </a:solidFill>
                <a:latin typeface="Lato"/>
                <a:ea typeface="Lato" panose="020F0502020204030203" pitchFamily="34" charset="0"/>
                <a:cs typeface="Lato" panose="020F0502020204030203" pitchFamily="34" charset="0"/>
              </a:rPr>
              <a:t>James M. Morris, Esq.</a:t>
            </a:r>
          </a:p>
          <a:p>
            <a:pPr algn="r"/>
            <a:r>
              <a:rPr lang="en-US" sz="1600" i="1">
                <a:solidFill>
                  <a:schemeClr val="bg1"/>
                </a:solidFill>
                <a:latin typeface="Lato"/>
                <a:ea typeface="Lato" panose="020F0502020204030203" pitchFamily="34" charset="0"/>
                <a:cs typeface="Lato" panose="020F0502020204030203" pitchFamily="34" charset="0"/>
              </a:rPr>
              <a:t>Juris Doctor, MPA</a:t>
            </a:r>
          </a:p>
          <a:p>
            <a:pPr algn="r"/>
            <a:r>
              <a:rPr lang="en-US" sz="1600" i="1">
                <a:solidFill>
                  <a:schemeClr val="bg1"/>
                </a:solidFill>
                <a:latin typeface="Lato"/>
                <a:ea typeface="Lato" panose="020F0502020204030203" pitchFamily="34" charset="0"/>
                <a:cs typeface="Lato" panose="020F0502020204030203" pitchFamily="34" charset="0"/>
              </a:rPr>
              <a:t>Morris &amp; Morris, P.S.C</a:t>
            </a:r>
          </a:p>
          <a:p>
            <a:pPr algn="r"/>
            <a:endParaRPr lang="en-US" sz="1600" i="1">
              <a:latin typeface="Lato" panose="020F0502020204030203" pitchFamily="34" charset="0"/>
              <a:ea typeface="Lato" panose="020F0502020204030203" pitchFamily="34" charset="0"/>
              <a:cs typeface="Lato" panose="020F0502020204030203" pitchFamily="34" charset="0"/>
            </a:endParaRPr>
          </a:p>
          <a:p>
            <a:pPr algn="r"/>
            <a:endParaRPr lang="en-US" sz="1600" i="1">
              <a:latin typeface="Lato" panose="020F0502020204030203" pitchFamily="34" charset="0"/>
              <a:ea typeface="Lato" panose="020F0502020204030203" pitchFamily="34" charset="0"/>
              <a:cs typeface="Lato" panose="020F0502020204030203" pitchFamily="34" charset="0"/>
            </a:endParaRPr>
          </a:p>
        </p:txBody>
      </p:sp>
      <p:sp>
        <p:nvSpPr>
          <p:cNvPr id="18" name="TextBox 17">
            <a:extLst>
              <a:ext uri="{FF2B5EF4-FFF2-40B4-BE49-F238E27FC236}">
                <a16:creationId xmlns:a16="http://schemas.microsoft.com/office/drawing/2014/main" id="{6C031646-51B8-3248-AF80-458DF569AA1A}"/>
              </a:ext>
            </a:extLst>
          </p:cNvPr>
          <p:cNvSpPr txBox="1"/>
          <p:nvPr/>
        </p:nvSpPr>
        <p:spPr>
          <a:xfrm>
            <a:off x="322764" y="892554"/>
            <a:ext cx="3771494" cy="584775"/>
          </a:xfrm>
          <a:prstGeom prst="rect">
            <a:avLst/>
          </a:prstGeom>
          <a:noFill/>
        </p:spPr>
        <p:txBody>
          <a:bodyPr wrap="square" rtlCol="0" anchor="t">
            <a:spAutoFit/>
          </a:bodyPr>
          <a:lstStyle/>
          <a:p>
            <a:pPr algn="r"/>
            <a:r>
              <a:rPr lang="en-US" sz="3200">
                <a:solidFill>
                  <a:schemeClr val="bg1"/>
                </a:solidFill>
                <a:latin typeface="Lato Light" panose="020F0502020204030203" pitchFamily="34" charset="0"/>
                <a:ea typeface="Lato Light" panose="020F0502020204030203" pitchFamily="34" charset="0"/>
                <a:cs typeface="Lato Light" panose="020F0502020204030203" pitchFamily="34" charset="0"/>
              </a:rPr>
              <a:t>INTRODUCTIONS</a:t>
            </a:r>
            <a:endParaRPr lang="en-US"/>
          </a:p>
        </p:txBody>
      </p:sp>
      <p:sp>
        <p:nvSpPr>
          <p:cNvPr id="19" name="TextBox 18">
            <a:extLst>
              <a:ext uri="{FF2B5EF4-FFF2-40B4-BE49-F238E27FC236}">
                <a16:creationId xmlns:a16="http://schemas.microsoft.com/office/drawing/2014/main" id="{400461CE-B094-7640-A745-240A926A1E08}"/>
              </a:ext>
            </a:extLst>
          </p:cNvPr>
          <p:cNvSpPr txBox="1"/>
          <p:nvPr/>
        </p:nvSpPr>
        <p:spPr>
          <a:xfrm>
            <a:off x="-121509" y="3569614"/>
            <a:ext cx="2296886" cy="1077218"/>
          </a:xfrm>
          <a:prstGeom prst="rect">
            <a:avLst/>
          </a:prstGeom>
          <a:noFill/>
        </p:spPr>
        <p:txBody>
          <a:bodyPr wrap="square" rtlCol="0">
            <a:spAutoFit/>
          </a:bodyPr>
          <a:lstStyle/>
          <a:p>
            <a:pPr algn="r"/>
            <a:r>
              <a:rPr lang="en-US" sz="1600" b="1">
                <a:solidFill>
                  <a:schemeClr val="bg1"/>
                </a:solidFill>
                <a:latin typeface="Lato" panose="020F0502020204030203" pitchFamily="34" charset="0"/>
                <a:ea typeface="Lato" panose="020F0502020204030203" pitchFamily="34" charset="0"/>
                <a:cs typeface="Lato" panose="020F0502020204030203" pitchFamily="34" charset="0"/>
              </a:rPr>
              <a:t>Lyle S. Hanna SPHR, SHRM-SCP</a:t>
            </a:r>
          </a:p>
          <a:p>
            <a:pPr algn="r"/>
            <a:r>
              <a:rPr lang="en-US" sz="1600" i="1">
                <a:solidFill>
                  <a:schemeClr val="bg1"/>
                </a:solidFill>
                <a:latin typeface="Lato" panose="020F0502020204030203" pitchFamily="34" charset="0"/>
                <a:ea typeface="Lato" panose="020F0502020204030203" pitchFamily="34" charset="0"/>
                <a:cs typeface="Lato" panose="020F0502020204030203" pitchFamily="34" charset="0"/>
              </a:rPr>
              <a:t>President and CEO</a:t>
            </a:r>
          </a:p>
          <a:p>
            <a:pPr algn="r"/>
            <a:r>
              <a:rPr lang="en-US" sz="1600" i="1">
                <a:solidFill>
                  <a:schemeClr val="bg1"/>
                </a:solidFill>
                <a:latin typeface="Lato" panose="020F0502020204030203" pitchFamily="34" charset="0"/>
                <a:ea typeface="Lato" panose="020F0502020204030203" pitchFamily="34" charset="0"/>
                <a:cs typeface="Lato" panose="020F0502020204030203" pitchFamily="34" charset="0"/>
              </a:rPr>
              <a:t>Hanna Resource Group</a:t>
            </a:r>
          </a:p>
        </p:txBody>
      </p:sp>
      <p:pic>
        <p:nvPicPr>
          <p:cNvPr id="15" name="Picture 14">
            <a:extLst>
              <a:ext uri="{FF2B5EF4-FFF2-40B4-BE49-F238E27FC236}">
                <a16:creationId xmlns:a16="http://schemas.microsoft.com/office/drawing/2014/main" id="{D3F996B4-5501-4508-9D5F-AA49166DE8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491" r="10744" b="10419"/>
          <a:stretch/>
        </p:blipFill>
        <p:spPr>
          <a:xfrm>
            <a:off x="627425" y="1799284"/>
            <a:ext cx="1495350" cy="1638300"/>
          </a:xfrm>
          <a:prstGeom prst="rect">
            <a:avLst/>
          </a:prstGeom>
        </p:spPr>
      </p:pic>
      <p:grpSp>
        <p:nvGrpSpPr>
          <p:cNvPr id="5" name="Group 4">
            <a:extLst>
              <a:ext uri="{FF2B5EF4-FFF2-40B4-BE49-F238E27FC236}">
                <a16:creationId xmlns:a16="http://schemas.microsoft.com/office/drawing/2014/main" id="{D0D8F6AD-5347-4E8C-94B3-1EE64A4528AB}"/>
              </a:ext>
            </a:extLst>
          </p:cNvPr>
          <p:cNvGrpSpPr/>
          <p:nvPr/>
        </p:nvGrpSpPr>
        <p:grpSpPr>
          <a:xfrm>
            <a:off x="4767170" y="3432896"/>
            <a:ext cx="4248265" cy="3293702"/>
            <a:chOff x="6253689" y="1788078"/>
            <a:chExt cx="4009322" cy="3151536"/>
          </a:xfrm>
        </p:grpSpPr>
        <p:pic>
          <p:nvPicPr>
            <p:cNvPr id="13" name="Picture 2">
              <a:extLst>
                <a:ext uri="{FF2B5EF4-FFF2-40B4-BE49-F238E27FC236}">
                  <a16:creationId xmlns:a16="http://schemas.microsoft.com/office/drawing/2014/main" id="{1C51F92B-7BC9-4CFF-92CF-DFA18D882E8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312" t="-583" r="9921" b="10417"/>
            <a:stretch/>
          </p:blipFill>
          <p:spPr bwMode="auto">
            <a:xfrm>
              <a:off x="6759158" y="1788078"/>
              <a:ext cx="1521305" cy="167757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4A2AA0F-796C-414B-A7A2-9EFC37A21590}"/>
                </a:ext>
              </a:extLst>
            </p:cNvPr>
            <p:cNvSpPr txBox="1"/>
            <p:nvPr/>
          </p:nvSpPr>
          <p:spPr>
            <a:xfrm>
              <a:off x="6253689" y="3526052"/>
              <a:ext cx="2059272" cy="1413562"/>
            </a:xfrm>
            <a:prstGeom prst="rect">
              <a:avLst/>
            </a:prstGeom>
            <a:noFill/>
          </p:spPr>
          <p:txBody>
            <a:bodyPr wrap="square" rtlCol="0" anchor="t">
              <a:spAutoFit/>
            </a:bodyPr>
            <a:lstStyle/>
            <a:p>
              <a:pPr algn="r"/>
              <a:r>
                <a:rPr lang="en-US" sz="1600" b="1">
                  <a:latin typeface="Lato"/>
                  <a:ea typeface="Lato" panose="020F0502020204030203" pitchFamily="34" charset="0"/>
                  <a:cs typeface="Lato" panose="020F0502020204030203" pitchFamily="34" charset="0"/>
                </a:rPr>
                <a:t>Allison Pettrey </a:t>
              </a:r>
              <a:endParaRPr lang="en-US">
                <a:latin typeface="Calibri" panose="020F0502020204030204"/>
                <a:ea typeface="Lato" panose="020F0502020204030203" pitchFamily="34" charset="0"/>
                <a:cs typeface="Calibri" panose="020F0502020204030204"/>
              </a:endParaRPr>
            </a:p>
            <a:p>
              <a:pPr algn="r"/>
              <a:r>
                <a:rPr lang="en-US" sz="1400" i="1">
                  <a:latin typeface="Lato"/>
                  <a:ea typeface="Lato" panose="020F0502020204030203" pitchFamily="34" charset="0"/>
                  <a:cs typeface="Lato" panose="020F0502020204030203" pitchFamily="34" charset="0"/>
                </a:rPr>
                <a:t>SHRM-CP, PHR</a:t>
              </a:r>
              <a:endParaRPr lang="en-US">
                <a:latin typeface="Calibri" panose="020F0502020204030204"/>
                <a:ea typeface="Lato" panose="020F0502020204030203" pitchFamily="34" charset="0"/>
                <a:cs typeface="Calibri"/>
              </a:endParaRPr>
            </a:p>
            <a:p>
              <a:pPr algn="r"/>
              <a:r>
                <a:rPr lang="en-US" sz="1400" i="1">
                  <a:latin typeface="Lato"/>
                  <a:ea typeface="Lato" panose="020F0502020204030203" pitchFamily="34" charset="0"/>
                  <a:cs typeface="Lato" panose="020F0502020204030203" pitchFamily="34" charset="0"/>
                </a:rPr>
                <a:t>Manager HR Outsourcing</a:t>
              </a:r>
              <a:endParaRPr lang="en-US">
                <a:cs typeface="Calibri"/>
              </a:endParaRPr>
            </a:p>
            <a:p>
              <a:pPr algn="r"/>
              <a:r>
                <a:rPr lang="en-US" sz="1400" i="1">
                  <a:latin typeface="Lato"/>
                  <a:ea typeface="Lato" panose="020F0502020204030203" pitchFamily="34" charset="0"/>
                  <a:cs typeface="Lato" panose="020F0502020204030203" pitchFamily="34" charset="0"/>
                </a:rPr>
                <a:t>HRG</a:t>
              </a:r>
            </a:p>
            <a:p>
              <a:pPr algn="r"/>
              <a:endParaRPr lang="en-US" sz="1600" i="1">
                <a:latin typeface="Lato" panose="020F0502020204030203" pitchFamily="34" charset="0"/>
                <a:ea typeface="Lato" panose="020F0502020204030203" pitchFamily="34" charset="0"/>
                <a:cs typeface="Lato" panose="020F0502020204030203" pitchFamily="34" charset="0"/>
              </a:endParaRPr>
            </a:p>
            <a:p>
              <a:pPr algn="r"/>
              <a:endParaRPr lang="en-US" sz="1600" i="1">
                <a:latin typeface="Lato" panose="020F0502020204030203" pitchFamily="34" charset="0"/>
                <a:ea typeface="Lato" panose="020F0502020204030203" pitchFamily="34" charset="0"/>
                <a:cs typeface="Lato" panose="020F0502020204030203" pitchFamily="34" charset="0"/>
              </a:endParaRPr>
            </a:p>
          </p:txBody>
        </p:sp>
        <p:pic>
          <p:nvPicPr>
            <p:cNvPr id="21" name="Picture 21" descr="A person in a striped shirt and smiling at the camera&#10;&#10;Description generated with very high confidence">
              <a:extLst>
                <a:ext uri="{FF2B5EF4-FFF2-40B4-BE49-F238E27FC236}">
                  <a16:creationId xmlns:a16="http://schemas.microsoft.com/office/drawing/2014/main" id="{61AEEB29-45ED-408F-AB5F-337EBE3D6E7C}"/>
                </a:ext>
              </a:extLst>
            </p:cNvPr>
            <p:cNvPicPr>
              <a:picLocks noChangeAspect="1"/>
            </p:cNvPicPr>
            <p:nvPr/>
          </p:nvPicPr>
          <p:blipFill>
            <a:blip r:embed="rId5"/>
            <a:stretch>
              <a:fillRect/>
            </a:stretch>
          </p:blipFill>
          <p:spPr>
            <a:xfrm>
              <a:off x="8616418" y="1805266"/>
              <a:ext cx="1635617" cy="1667815"/>
            </a:xfrm>
            <a:prstGeom prst="rect">
              <a:avLst/>
            </a:prstGeom>
          </p:spPr>
        </p:pic>
        <p:sp>
          <p:nvSpPr>
            <p:cNvPr id="25" name="TextBox 24">
              <a:extLst>
                <a:ext uri="{FF2B5EF4-FFF2-40B4-BE49-F238E27FC236}">
                  <a16:creationId xmlns:a16="http://schemas.microsoft.com/office/drawing/2014/main" id="{5CBB1A63-A4CF-4825-8A55-2CA7BC687B96}"/>
                </a:ext>
              </a:extLst>
            </p:cNvPr>
            <p:cNvSpPr txBox="1"/>
            <p:nvPr/>
          </p:nvSpPr>
          <p:spPr>
            <a:xfrm>
              <a:off x="7519811" y="3481747"/>
              <a:ext cx="2743200" cy="14135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600" b="1">
                  <a:latin typeface="Lato"/>
                </a:rPr>
                <a:t>Autumn Morris</a:t>
              </a:r>
            </a:p>
            <a:p>
              <a:pPr algn="r"/>
              <a:r>
                <a:rPr lang="en-US" sz="1400" i="1">
                  <a:latin typeface="Lato"/>
                </a:rPr>
                <a:t>SHRM-CP</a:t>
              </a:r>
            </a:p>
            <a:p>
              <a:pPr algn="r"/>
              <a:r>
                <a:rPr lang="en-US" sz="1400" i="1">
                  <a:latin typeface="Lato"/>
                </a:rPr>
                <a:t>HR Assessments and </a:t>
              </a:r>
              <a:endParaRPr lang="en-US"/>
            </a:p>
            <a:p>
              <a:pPr algn="r"/>
              <a:r>
                <a:rPr lang="en-US" sz="1400" i="1">
                  <a:latin typeface="Lato"/>
                </a:rPr>
                <a:t>Analytics - Consultant</a:t>
              </a:r>
              <a:endParaRPr lang="en-US" i="1">
                <a:cs typeface="Calibri"/>
              </a:endParaRPr>
            </a:p>
            <a:p>
              <a:pPr algn="r"/>
              <a:r>
                <a:rPr lang="en-US" sz="1400" i="1">
                  <a:latin typeface="Lato"/>
                </a:rPr>
                <a:t>HRG</a:t>
              </a:r>
              <a:endParaRPr lang="en-US" sz="1400" i="1">
                <a:cs typeface="Calibri"/>
              </a:endParaRPr>
            </a:p>
            <a:p>
              <a:pPr algn="r"/>
              <a:endParaRPr lang="en-US"/>
            </a:p>
          </p:txBody>
        </p:sp>
      </p:grpSp>
      <p:sp>
        <p:nvSpPr>
          <p:cNvPr id="2" name="TextBox 1">
            <a:extLst>
              <a:ext uri="{FF2B5EF4-FFF2-40B4-BE49-F238E27FC236}">
                <a16:creationId xmlns:a16="http://schemas.microsoft.com/office/drawing/2014/main" id="{D85D1A42-0BBE-4CCD-8DB3-F271ED5BF740}"/>
              </a:ext>
            </a:extLst>
          </p:cNvPr>
          <p:cNvSpPr txBox="1"/>
          <p:nvPr/>
        </p:nvSpPr>
        <p:spPr>
          <a:xfrm>
            <a:off x="4916995" y="2628497"/>
            <a:ext cx="2025117" cy="1046440"/>
          </a:xfrm>
          <a:prstGeom prst="rect">
            <a:avLst/>
          </a:prstGeom>
          <a:noFill/>
        </p:spPr>
        <p:txBody>
          <a:bodyPr wrap="square" rtlCol="0" anchor="t">
            <a:spAutoFit/>
          </a:bodyPr>
          <a:lstStyle/>
          <a:p>
            <a:pPr algn="r"/>
            <a:endParaRPr lang="en-US" sz="1600" b="1">
              <a:latin typeface="Lato"/>
              <a:ea typeface="Lato" panose="020F0502020204030203" pitchFamily="34" charset="0"/>
              <a:cs typeface="Calibri" panose="020F0502020204030204"/>
            </a:endParaRPr>
          </a:p>
          <a:p>
            <a:pPr algn="r"/>
            <a:endParaRPr lang="en-US" sz="1400" i="1">
              <a:latin typeface="Lato"/>
              <a:ea typeface="Lato" panose="020F0502020204030203" pitchFamily="34" charset="0"/>
              <a:cs typeface="Lato" panose="020F0502020204030203" pitchFamily="34" charset="0"/>
            </a:endParaRPr>
          </a:p>
          <a:p>
            <a:pPr algn="r"/>
            <a:endParaRPr lang="en-US" sz="1600" i="1">
              <a:latin typeface="Lato" panose="020F0502020204030203" pitchFamily="34" charset="0"/>
              <a:ea typeface="Lato" panose="020F0502020204030203" pitchFamily="34" charset="0"/>
              <a:cs typeface="Lato" panose="020F0502020204030203" pitchFamily="34" charset="0"/>
            </a:endParaRPr>
          </a:p>
          <a:p>
            <a:pPr algn="r"/>
            <a:endParaRPr lang="en-US" sz="1600" i="1">
              <a:latin typeface="Lato" panose="020F0502020204030203" pitchFamily="34" charset="0"/>
              <a:ea typeface="Lato" panose="020F0502020204030203" pitchFamily="34" charset="0"/>
              <a:cs typeface="Lato" panose="020F0502020204030203" pitchFamily="34" charset="0"/>
            </a:endParaRPr>
          </a:p>
        </p:txBody>
      </p:sp>
      <p:pic>
        <p:nvPicPr>
          <p:cNvPr id="9" name="Picture 11" descr="A person wearing a suit and tie smiling at the camera&#10;&#10;Description generated with very high confidence">
            <a:extLst>
              <a:ext uri="{FF2B5EF4-FFF2-40B4-BE49-F238E27FC236}">
                <a16:creationId xmlns:a16="http://schemas.microsoft.com/office/drawing/2014/main" id="{7C783F45-CF50-418B-9893-F51E4BE9199D}"/>
              </a:ext>
            </a:extLst>
          </p:cNvPr>
          <p:cNvPicPr>
            <a:picLocks noChangeAspect="1"/>
          </p:cNvPicPr>
          <p:nvPr/>
        </p:nvPicPr>
        <p:blipFill>
          <a:blip r:embed="rId6"/>
          <a:stretch>
            <a:fillRect/>
          </a:stretch>
        </p:blipFill>
        <p:spPr>
          <a:xfrm>
            <a:off x="9351697" y="3433311"/>
            <a:ext cx="1724025" cy="1704975"/>
          </a:xfrm>
          <a:prstGeom prst="rect">
            <a:avLst/>
          </a:prstGeom>
        </p:spPr>
      </p:pic>
      <p:sp>
        <p:nvSpPr>
          <p:cNvPr id="12" name="TextBox 11">
            <a:extLst>
              <a:ext uri="{FF2B5EF4-FFF2-40B4-BE49-F238E27FC236}">
                <a16:creationId xmlns:a16="http://schemas.microsoft.com/office/drawing/2014/main" id="{E6F5A602-B87D-4037-9F62-021E5DF7ADA0}"/>
              </a:ext>
            </a:extLst>
          </p:cNvPr>
          <p:cNvSpPr txBox="1"/>
          <p:nvPr/>
        </p:nvSpPr>
        <p:spPr>
          <a:xfrm>
            <a:off x="9244017" y="5214815"/>
            <a:ext cx="1837765"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a:latin typeface="Lato"/>
                <a:cs typeface="Segoe UI"/>
              </a:rPr>
              <a:t>Chase Adams</a:t>
            </a:r>
            <a:r>
              <a:rPr lang="en-US">
                <a:latin typeface="Lato"/>
                <a:cs typeface="Segoe UI"/>
              </a:rPr>
              <a:t>​</a:t>
            </a:r>
          </a:p>
          <a:p>
            <a:pPr algn="r"/>
            <a:r>
              <a:rPr lang="en-US" sz="1400" i="1">
                <a:latin typeface="Lato"/>
              </a:rPr>
              <a:t>M.S. SHRM-CP</a:t>
            </a:r>
          </a:p>
          <a:p>
            <a:pPr algn="r"/>
            <a:r>
              <a:rPr lang="en-US" sz="1400" i="1" err="1">
                <a:latin typeface="Lato"/>
              </a:rPr>
              <a:t>Mgr</a:t>
            </a:r>
            <a:r>
              <a:rPr lang="en-US" sz="1400" i="1">
                <a:latin typeface="Lato"/>
              </a:rPr>
              <a:t> Organizational Development​</a:t>
            </a:r>
            <a:endParaRPr lang="en-US"/>
          </a:p>
          <a:p>
            <a:pPr algn="r"/>
            <a:r>
              <a:rPr lang="en-US" sz="1400" i="1">
                <a:latin typeface="Lato"/>
              </a:rPr>
              <a:t>HRG</a:t>
            </a:r>
          </a:p>
        </p:txBody>
      </p:sp>
      <p:pic>
        <p:nvPicPr>
          <p:cNvPr id="4" name="Picture 3" descr="A picture containing indoor, person, sitting, table&#10;&#10;Description automatically generated">
            <a:extLst>
              <a:ext uri="{FF2B5EF4-FFF2-40B4-BE49-F238E27FC236}">
                <a16:creationId xmlns:a16="http://schemas.microsoft.com/office/drawing/2014/main" id="{079A7451-4B33-42A1-974B-9C76FC2F3BBA}"/>
              </a:ext>
            </a:extLst>
          </p:cNvPr>
          <p:cNvPicPr>
            <a:picLocks noChangeAspect="1"/>
          </p:cNvPicPr>
          <p:nvPr/>
        </p:nvPicPr>
        <p:blipFill rotWithShape="1">
          <a:blip r:embed="rId7"/>
          <a:srcRect l="16584" t="-1198" r="22579" b="8383"/>
          <a:stretch/>
        </p:blipFill>
        <p:spPr>
          <a:xfrm rot="10800000">
            <a:off x="2751552" y="1844473"/>
            <a:ext cx="1406329" cy="1606386"/>
          </a:xfrm>
          <a:prstGeom prst="rect">
            <a:avLst/>
          </a:prstGeom>
        </p:spPr>
      </p:pic>
      <p:pic>
        <p:nvPicPr>
          <p:cNvPr id="6" name="Picture 6" descr="A person smiling for the camera&#10;&#10;Description automatically generated">
            <a:extLst>
              <a:ext uri="{FF2B5EF4-FFF2-40B4-BE49-F238E27FC236}">
                <a16:creationId xmlns:a16="http://schemas.microsoft.com/office/drawing/2014/main" id="{18EC9498-30FB-4FCF-A1B0-6D4EF0678FA2}"/>
              </a:ext>
            </a:extLst>
          </p:cNvPr>
          <p:cNvPicPr>
            <a:picLocks noChangeAspect="1"/>
          </p:cNvPicPr>
          <p:nvPr/>
        </p:nvPicPr>
        <p:blipFill rotWithShape="1">
          <a:blip r:embed="rId8"/>
          <a:srcRect t="8587" r="3942" b="27558"/>
          <a:stretch/>
        </p:blipFill>
        <p:spPr>
          <a:xfrm>
            <a:off x="6991266" y="309751"/>
            <a:ext cx="2032296" cy="2012831"/>
          </a:xfrm>
          <a:prstGeom prst="rect">
            <a:avLst/>
          </a:prstGeom>
        </p:spPr>
      </p:pic>
      <p:sp>
        <p:nvSpPr>
          <p:cNvPr id="7" name="TextBox 6">
            <a:extLst>
              <a:ext uri="{FF2B5EF4-FFF2-40B4-BE49-F238E27FC236}">
                <a16:creationId xmlns:a16="http://schemas.microsoft.com/office/drawing/2014/main" id="{D614232C-657E-429A-AE2F-1F1BC2CE6525}"/>
              </a:ext>
            </a:extLst>
          </p:cNvPr>
          <p:cNvSpPr txBox="1"/>
          <p:nvPr/>
        </p:nvSpPr>
        <p:spPr>
          <a:xfrm>
            <a:off x="6921242" y="2399163"/>
            <a:ext cx="2181998" cy="1323439"/>
          </a:xfrm>
          <a:prstGeom prst="rect">
            <a:avLst/>
          </a:prstGeom>
          <a:noFill/>
        </p:spPr>
        <p:txBody>
          <a:bodyPr wrap="square" lIns="91440" tIns="45720" rIns="91440" bIns="45720" rtlCol="0" anchor="t">
            <a:spAutoFit/>
          </a:bodyPr>
          <a:lstStyle/>
          <a:p>
            <a:pPr algn="r"/>
            <a:r>
              <a:rPr lang="en-US" sz="1600" b="1">
                <a:latin typeface="Lato"/>
              </a:rPr>
              <a:t>Susan Elkington</a:t>
            </a:r>
            <a:endParaRPr lang="en-US">
              <a:cs typeface="Calibri" panose="020F0502020204030204"/>
            </a:endParaRPr>
          </a:p>
          <a:p>
            <a:pPr algn="r"/>
            <a:r>
              <a:rPr lang="en-US" sz="1600" i="1">
                <a:latin typeface="Lato"/>
                <a:ea typeface="Lato" panose="020F0502020204030203" pitchFamily="34" charset="0"/>
                <a:cs typeface="Lato" panose="020F0502020204030203" pitchFamily="34" charset="0"/>
              </a:rPr>
              <a:t>President, Toyota Manufacturing, Inc</a:t>
            </a:r>
          </a:p>
          <a:p>
            <a:pPr algn="r"/>
            <a:endParaRPr lang="en-US" sz="1600" i="1">
              <a:latin typeface="Lato" panose="020F0502020204030203" pitchFamily="34" charset="0"/>
              <a:ea typeface="Lato" panose="020F0502020204030203" pitchFamily="34" charset="0"/>
              <a:cs typeface="Lato" panose="020F0502020204030203" pitchFamily="34" charset="0"/>
            </a:endParaRPr>
          </a:p>
          <a:p>
            <a:pPr algn="r"/>
            <a:endParaRPr lang="en-US" sz="1600" i="1">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235718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62927D-D898-0F48-8C54-A90A0C767899}"/>
              </a:ext>
            </a:extLst>
          </p:cNvPr>
          <p:cNvSpPr/>
          <p:nvPr/>
        </p:nvSpPr>
        <p:spPr>
          <a:xfrm>
            <a:off x="215" y="2096"/>
            <a:ext cx="12192000" cy="6858000"/>
          </a:xfrm>
          <a:prstGeom prst="rect">
            <a:avLst/>
          </a:prstGeom>
          <a:solidFill>
            <a:srgbClr val="3138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8" name="TextBox 17">
            <a:extLst>
              <a:ext uri="{FF2B5EF4-FFF2-40B4-BE49-F238E27FC236}">
                <a16:creationId xmlns:a16="http://schemas.microsoft.com/office/drawing/2014/main" id="{6C031646-51B8-3248-AF80-458DF569AA1A}"/>
              </a:ext>
            </a:extLst>
          </p:cNvPr>
          <p:cNvSpPr txBox="1"/>
          <p:nvPr/>
        </p:nvSpPr>
        <p:spPr>
          <a:xfrm>
            <a:off x="351237" y="1014231"/>
            <a:ext cx="4432852" cy="584775"/>
          </a:xfrm>
          <a:prstGeom prst="rect">
            <a:avLst/>
          </a:prstGeom>
          <a:noFill/>
        </p:spPr>
        <p:txBody>
          <a:bodyPr wrap="square" rtlCol="0">
            <a:spAutoFit/>
          </a:bodyPr>
          <a:lstStyle/>
          <a:p>
            <a:r>
              <a:rPr lang="en-US" sz="3200">
                <a:solidFill>
                  <a:schemeClr val="bg1"/>
                </a:solidFill>
                <a:latin typeface="Lato Light" panose="020F0502020204030203" pitchFamily="34" charset="0"/>
                <a:ea typeface="Lato Light" panose="020F0502020204030203" pitchFamily="34" charset="0"/>
                <a:cs typeface="Lato Light" panose="020F0502020204030203" pitchFamily="34" charset="0"/>
              </a:rPr>
              <a:t>WHAT WE’LL COVER</a:t>
            </a:r>
          </a:p>
        </p:txBody>
      </p:sp>
      <p:sp>
        <p:nvSpPr>
          <p:cNvPr id="2" name="TextBox 1">
            <a:extLst>
              <a:ext uri="{FF2B5EF4-FFF2-40B4-BE49-F238E27FC236}">
                <a16:creationId xmlns:a16="http://schemas.microsoft.com/office/drawing/2014/main" id="{97C53877-EF43-5E4E-8799-60C6B902C255}"/>
              </a:ext>
            </a:extLst>
          </p:cNvPr>
          <p:cNvSpPr txBox="1"/>
          <p:nvPr/>
        </p:nvSpPr>
        <p:spPr>
          <a:xfrm>
            <a:off x="3416009" y="3009536"/>
            <a:ext cx="816429" cy="923330"/>
          </a:xfrm>
          <a:prstGeom prst="rect">
            <a:avLst/>
          </a:prstGeom>
          <a:noFill/>
        </p:spPr>
        <p:txBody>
          <a:bodyPr wrap="square" rtlCol="0">
            <a:spAutoFit/>
          </a:bodyPr>
          <a:lstStyle/>
          <a:p>
            <a:r>
              <a:rPr lang="en-US" sz="5400">
                <a:solidFill>
                  <a:srgbClr val="00B050"/>
                </a:solidFill>
                <a:latin typeface="Lato Light" panose="020F0502020204030203" pitchFamily="34" charset="0"/>
                <a:ea typeface="Lato Light" panose="020F0502020204030203" pitchFamily="34" charset="0"/>
                <a:cs typeface="Lato Light" panose="020F0502020204030203" pitchFamily="34" charset="0"/>
              </a:rPr>
              <a:t>1</a:t>
            </a:r>
          </a:p>
        </p:txBody>
      </p:sp>
      <p:sp>
        <p:nvSpPr>
          <p:cNvPr id="15" name="TextBox 14">
            <a:extLst>
              <a:ext uri="{FF2B5EF4-FFF2-40B4-BE49-F238E27FC236}">
                <a16:creationId xmlns:a16="http://schemas.microsoft.com/office/drawing/2014/main" id="{0DE3D36D-0AED-554A-B624-E24CFC67F373}"/>
              </a:ext>
            </a:extLst>
          </p:cNvPr>
          <p:cNvSpPr txBox="1"/>
          <p:nvPr/>
        </p:nvSpPr>
        <p:spPr>
          <a:xfrm>
            <a:off x="8386538" y="3801022"/>
            <a:ext cx="1983685" cy="461665"/>
          </a:xfrm>
          <a:prstGeom prst="rect">
            <a:avLst/>
          </a:prstGeom>
          <a:noFill/>
        </p:spPr>
        <p:txBody>
          <a:bodyPr wrap="square" rtlCol="0" anchor="t">
            <a:spAutoFit/>
          </a:bodyPr>
          <a:lstStyle/>
          <a:p>
            <a:pPr algn="r"/>
            <a:endParaRPr lang="en-US" sz="2400">
              <a:solidFill>
                <a:schemeClr val="bg1"/>
              </a:solidFill>
              <a:latin typeface="Lato Light"/>
              <a:ea typeface="Lato Light" panose="020F0502020204030203" pitchFamily="34" charset="0"/>
              <a:cs typeface="Lato Light" panose="020F0502020204030203" pitchFamily="34" charset="0"/>
            </a:endParaRPr>
          </a:p>
        </p:txBody>
      </p:sp>
      <p:sp>
        <p:nvSpPr>
          <p:cNvPr id="17" name="TextBox 16">
            <a:extLst>
              <a:ext uri="{FF2B5EF4-FFF2-40B4-BE49-F238E27FC236}">
                <a16:creationId xmlns:a16="http://schemas.microsoft.com/office/drawing/2014/main" id="{4B9EEE2A-EC8E-4519-BD4D-294FBB0FCA8A}"/>
              </a:ext>
            </a:extLst>
          </p:cNvPr>
          <p:cNvSpPr txBox="1"/>
          <p:nvPr/>
        </p:nvSpPr>
        <p:spPr>
          <a:xfrm>
            <a:off x="4758144" y="3851219"/>
            <a:ext cx="2603179" cy="830997"/>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Lato Light"/>
                <a:ea typeface="+mn-ea"/>
                <a:cs typeface="+mn-cs"/>
              </a:rPr>
              <a:t>Executive Orders, PPP, and Updates</a:t>
            </a:r>
            <a:endParaRPr kumimoji="0" lang="en-US" sz="2400" b="0" i="0" u="none" strike="noStrike" kern="1200" cap="none" spc="0" normalizeH="0" baseline="0" noProof="0">
              <a:ln>
                <a:noFill/>
              </a:ln>
              <a:solidFill>
                <a:prstClr val="white"/>
              </a:solidFill>
              <a:effectLst/>
              <a:uLnTx/>
              <a:uFillTx/>
              <a:latin typeface="Lato Light"/>
              <a:ea typeface="+mn-lt"/>
              <a:cs typeface="Calibri" panose="020F0502020204030204"/>
            </a:endParaRPr>
          </a:p>
        </p:txBody>
      </p:sp>
      <p:sp>
        <p:nvSpPr>
          <p:cNvPr id="13" name="TextBox 12">
            <a:extLst>
              <a:ext uri="{FF2B5EF4-FFF2-40B4-BE49-F238E27FC236}">
                <a16:creationId xmlns:a16="http://schemas.microsoft.com/office/drawing/2014/main" id="{DCE4E7FE-3DC8-47C4-93C5-C1FDF1E0BB16}"/>
              </a:ext>
            </a:extLst>
          </p:cNvPr>
          <p:cNvSpPr txBox="1"/>
          <p:nvPr/>
        </p:nvSpPr>
        <p:spPr>
          <a:xfrm>
            <a:off x="10825521" y="3114389"/>
            <a:ext cx="816429" cy="923330"/>
          </a:xfrm>
          <a:prstGeom prst="rect">
            <a:avLst/>
          </a:prstGeom>
          <a:noFill/>
        </p:spPr>
        <p:txBody>
          <a:bodyPr wrap="square" rtlCol="0" anchor="t">
            <a:spAutoFit/>
          </a:bodyPr>
          <a:lstStyle/>
          <a:p>
            <a:endParaRPr lang="en-US" sz="5400">
              <a:solidFill>
                <a:srgbClr val="00B050"/>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5" name="TextBox 4">
            <a:extLst>
              <a:ext uri="{FF2B5EF4-FFF2-40B4-BE49-F238E27FC236}">
                <a16:creationId xmlns:a16="http://schemas.microsoft.com/office/drawing/2014/main" id="{59F52548-8E66-42AD-8A9C-9DB1C561224C}"/>
              </a:ext>
            </a:extLst>
          </p:cNvPr>
          <p:cNvSpPr txBox="1"/>
          <p:nvPr/>
        </p:nvSpPr>
        <p:spPr>
          <a:xfrm>
            <a:off x="6608156" y="2995607"/>
            <a:ext cx="816429" cy="923330"/>
          </a:xfrm>
          <a:prstGeom prst="rect">
            <a:avLst/>
          </a:prstGeom>
          <a:noFill/>
        </p:spPr>
        <p:txBody>
          <a:bodyPr wrap="square" rtlCol="0" anchor="t">
            <a:spAutoFit/>
          </a:bodyPr>
          <a:lstStyle/>
          <a:p>
            <a:r>
              <a:rPr lang="en-US" sz="5400">
                <a:solidFill>
                  <a:srgbClr val="00B050"/>
                </a:solidFill>
                <a:latin typeface="Lato Light"/>
                <a:ea typeface="Lato Light" panose="020F0502020204030203" pitchFamily="34" charset="0"/>
                <a:cs typeface="Lato Light" panose="020F0502020204030203" pitchFamily="34" charset="0"/>
              </a:rPr>
              <a:t>2</a:t>
            </a:r>
            <a:endParaRPr lang="en-US" sz="5400">
              <a:solidFill>
                <a:srgbClr val="00B050"/>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0" name="TextBox 9">
            <a:extLst>
              <a:ext uri="{FF2B5EF4-FFF2-40B4-BE49-F238E27FC236}">
                <a16:creationId xmlns:a16="http://schemas.microsoft.com/office/drawing/2014/main" id="{F423653D-76C3-4D05-B318-EA334995E4C3}"/>
              </a:ext>
            </a:extLst>
          </p:cNvPr>
          <p:cNvSpPr txBox="1"/>
          <p:nvPr/>
        </p:nvSpPr>
        <p:spPr>
          <a:xfrm>
            <a:off x="9730365" y="2995607"/>
            <a:ext cx="816429" cy="923330"/>
          </a:xfrm>
          <a:prstGeom prst="rect">
            <a:avLst/>
          </a:prstGeom>
          <a:noFill/>
        </p:spPr>
        <p:txBody>
          <a:bodyPr wrap="square" rtlCol="0" anchor="t">
            <a:spAutoFit/>
          </a:bodyPr>
          <a:lstStyle/>
          <a:p>
            <a:r>
              <a:rPr lang="en-US" sz="5400">
                <a:solidFill>
                  <a:srgbClr val="00B050"/>
                </a:solidFill>
                <a:latin typeface="Lato Light" panose="020F0502020204030203" pitchFamily="34" charset="0"/>
                <a:ea typeface="Lato Light" panose="020F0502020204030203" pitchFamily="34" charset="0"/>
                <a:cs typeface="Lato Light" panose="020F0502020204030203" pitchFamily="34" charset="0"/>
              </a:rPr>
              <a:t>3</a:t>
            </a:r>
          </a:p>
        </p:txBody>
      </p:sp>
      <p:sp>
        <p:nvSpPr>
          <p:cNvPr id="11" name="TextBox 10">
            <a:extLst>
              <a:ext uri="{FF2B5EF4-FFF2-40B4-BE49-F238E27FC236}">
                <a16:creationId xmlns:a16="http://schemas.microsoft.com/office/drawing/2014/main" id="{7E99E971-B6C0-44B0-8E31-605782FACF2B}"/>
              </a:ext>
            </a:extLst>
          </p:cNvPr>
          <p:cNvSpPr txBox="1"/>
          <p:nvPr/>
        </p:nvSpPr>
        <p:spPr>
          <a:xfrm>
            <a:off x="7154425" y="3932866"/>
            <a:ext cx="3078456" cy="461665"/>
          </a:xfrm>
          <a:prstGeom prst="rect">
            <a:avLst/>
          </a:prstGeom>
          <a:noFill/>
        </p:spPr>
        <p:txBody>
          <a:bodyPr wrap="square" rtlCol="0" anchor="t">
            <a:spAutoFit/>
          </a:bodyPr>
          <a:lstStyle/>
          <a:p>
            <a:pPr algn="r"/>
            <a:r>
              <a:rPr lang="en-US" sz="2400">
                <a:solidFill>
                  <a:schemeClr val="bg1"/>
                </a:solidFill>
                <a:latin typeface="Lato Light"/>
              </a:rPr>
              <a:t>Legal Q&amp;A</a:t>
            </a:r>
          </a:p>
        </p:txBody>
      </p:sp>
      <p:sp>
        <p:nvSpPr>
          <p:cNvPr id="12" name="TextBox 11">
            <a:extLst>
              <a:ext uri="{FF2B5EF4-FFF2-40B4-BE49-F238E27FC236}">
                <a16:creationId xmlns:a16="http://schemas.microsoft.com/office/drawing/2014/main" id="{027AFB7F-E9CF-424C-B790-FC03E541F77E}"/>
              </a:ext>
            </a:extLst>
          </p:cNvPr>
          <p:cNvSpPr txBox="1"/>
          <p:nvPr/>
        </p:nvSpPr>
        <p:spPr>
          <a:xfrm>
            <a:off x="1346203" y="3851218"/>
            <a:ext cx="2603179" cy="1200329"/>
          </a:xfrm>
          <a:prstGeom prst="rect">
            <a:avLst/>
          </a:prstGeom>
          <a:noFill/>
        </p:spPr>
        <p:txBody>
          <a:bodyPr wrap="square" lIns="91440" tIns="45720" rIns="91440" bIns="45720" rtlCol="0" anchor="t">
            <a:spAutoFit/>
          </a:bodyPr>
          <a:lstStyle/>
          <a:p>
            <a:pPr algn="r"/>
            <a:r>
              <a:rPr lang="en-US" sz="2400">
                <a:solidFill>
                  <a:schemeClr val="bg1"/>
                </a:solidFill>
                <a:latin typeface="Lato Light"/>
              </a:rPr>
              <a:t>Returning Employees to Work Safely</a:t>
            </a:r>
          </a:p>
        </p:txBody>
      </p:sp>
    </p:spTree>
    <p:extLst>
      <p:ext uri="{BB962C8B-B14F-4D97-AF65-F5344CB8AC3E}">
        <p14:creationId xmlns:p14="http://schemas.microsoft.com/office/powerpoint/2010/main" val="1714755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62927D-D898-0F48-8C54-A90A0C767899}"/>
              </a:ext>
            </a:extLst>
          </p:cNvPr>
          <p:cNvSpPr/>
          <p:nvPr/>
        </p:nvSpPr>
        <p:spPr>
          <a:xfrm>
            <a:off x="-88982" y="14376"/>
            <a:ext cx="4382370" cy="6858000"/>
          </a:xfrm>
          <a:prstGeom prst="rect">
            <a:avLst/>
          </a:prstGeom>
          <a:solidFill>
            <a:srgbClr val="3138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0EDB7FB-8659-DC43-A64F-2664243B4F4A}"/>
              </a:ext>
            </a:extLst>
          </p:cNvPr>
          <p:cNvSpPr txBox="1"/>
          <p:nvPr/>
        </p:nvSpPr>
        <p:spPr>
          <a:xfrm>
            <a:off x="351793" y="1552851"/>
            <a:ext cx="816429" cy="923330"/>
          </a:xfrm>
          <a:prstGeom prst="rect">
            <a:avLst/>
          </a:prstGeom>
          <a:noFill/>
        </p:spPr>
        <p:txBody>
          <a:bodyPr wrap="square" lIns="91440" tIns="45720" rIns="91440" bIns="45720" rtlCol="0" anchor="t">
            <a:spAutoFit/>
          </a:bodyPr>
          <a:lstStyle/>
          <a:p>
            <a:endParaRPr lang="en-US" sz="5400">
              <a:solidFill>
                <a:srgbClr val="00B050"/>
              </a:solidFill>
              <a:latin typeface="Lato Light" panose="020F0502020204030203" pitchFamily="34" charset="0"/>
              <a:ea typeface="Lato Light" panose="020F0502020204030203" pitchFamily="34" charset="0"/>
              <a:cs typeface="Lato Light" panose="020F0502020204030203" pitchFamily="34" charset="0"/>
            </a:endParaRPr>
          </a:p>
        </p:txBody>
      </p:sp>
      <p:pic>
        <p:nvPicPr>
          <p:cNvPr id="2" name="Picture 7" descr="A picture containing drawing&#10;&#10;Description generated with very high confidence">
            <a:extLst>
              <a:ext uri="{FF2B5EF4-FFF2-40B4-BE49-F238E27FC236}">
                <a16:creationId xmlns:a16="http://schemas.microsoft.com/office/drawing/2014/main" id="{9C51039C-6F89-4D07-B746-B6F0E63E929C}"/>
              </a:ext>
            </a:extLst>
          </p:cNvPr>
          <p:cNvPicPr>
            <a:picLocks noChangeAspect="1"/>
          </p:cNvPicPr>
          <p:nvPr/>
        </p:nvPicPr>
        <p:blipFill>
          <a:blip r:embed="rId3"/>
          <a:stretch>
            <a:fillRect/>
          </a:stretch>
        </p:blipFill>
        <p:spPr>
          <a:xfrm>
            <a:off x="-72932" y="5394"/>
            <a:ext cx="4387706" cy="1144118"/>
          </a:xfrm>
          <a:prstGeom prst="rect">
            <a:avLst/>
          </a:prstGeom>
        </p:spPr>
      </p:pic>
      <p:pic>
        <p:nvPicPr>
          <p:cNvPr id="4" name="Picture 5" descr="A close up of a logo&#10;&#10;Description generated with very high confidence">
            <a:extLst>
              <a:ext uri="{FF2B5EF4-FFF2-40B4-BE49-F238E27FC236}">
                <a16:creationId xmlns:a16="http://schemas.microsoft.com/office/drawing/2014/main" id="{4B2B4719-3D3F-4C1A-983E-10975B2740D7}"/>
              </a:ext>
            </a:extLst>
          </p:cNvPr>
          <p:cNvPicPr>
            <a:picLocks noChangeAspect="1"/>
          </p:cNvPicPr>
          <p:nvPr/>
        </p:nvPicPr>
        <p:blipFill>
          <a:blip r:embed="rId4"/>
          <a:stretch>
            <a:fillRect/>
          </a:stretch>
        </p:blipFill>
        <p:spPr>
          <a:xfrm>
            <a:off x="-84438" y="2978"/>
            <a:ext cx="4390767" cy="1146091"/>
          </a:xfrm>
          <a:prstGeom prst="rect">
            <a:avLst/>
          </a:prstGeom>
        </p:spPr>
      </p:pic>
      <p:sp>
        <p:nvSpPr>
          <p:cNvPr id="10" name="TextBox 9">
            <a:extLst>
              <a:ext uri="{FF2B5EF4-FFF2-40B4-BE49-F238E27FC236}">
                <a16:creationId xmlns:a16="http://schemas.microsoft.com/office/drawing/2014/main" id="{E8F5C8AD-3CDD-4669-B0FF-D9FF1690FEC7}"/>
              </a:ext>
            </a:extLst>
          </p:cNvPr>
          <p:cNvSpPr txBox="1"/>
          <p:nvPr/>
        </p:nvSpPr>
        <p:spPr>
          <a:xfrm>
            <a:off x="146629" y="2823806"/>
            <a:ext cx="3916051" cy="1569660"/>
          </a:xfrm>
          <a:prstGeom prst="rect">
            <a:avLst/>
          </a:prstGeom>
          <a:noFill/>
        </p:spPr>
        <p:txBody>
          <a:bodyPr wrap="square" lIns="91440" tIns="45720" rIns="91440" bIns="45720" rtlCol="0" anchor="t">
            <a:spAutoFit/>
          </a:bodyPr>
          <a:lstStyle/>
          <a:p>
            <a:r>
              <a:rPr lang="en-US" sz="3200">
                <a:solidFill>
                  <a:schemeClr val="bg1"/>
                </a:solidFill>
                <a:latin typeface="Lato Light"/>
                <a:ea typeface="+mn-lt"/>
                <a:cs typeface="+mn-lt"/>
              </a:rPr>
              <a:t>What Companies Are Actually Doing</a:t>
            </a:r>
          </a:p>
          <a:p>
            <a:endParaRPr lang="en-US" sz="3200">
              <a:solidFill>
                <a:schemeClr val="bg1"/>
              </a:solidFill>
              <a:latin typeface="Lato Light"/>
            </a:endParaRPr>
          </a:p>
        </p:txBody>
      </p:sp>
      <p:pic>
        <p:nvPicPr>
          <p:cNvPr id="5" name="Picture 5" descr="A group of people sitting at a table&#10;&#10;Description automatically generated">
            <a:extLst>
              <a:ext uri="{FF2B5EF4-FFF2-40B4-BE49-F238E27FC236}">
                <a16:creationId xmlns:a16="http://schemas.microsoft.com/office/drawing/2014/main" id="{2BAF6582-3909-4C8A-981E-F86B3A657B0D}"/>
              </a:ext>
            </a:extLst>
          </p:cNvPr>
          <p:cNvPicPr>
            <a:picLocks noChangeAspect="1"/>
          </p:cNvPicPr>
          <p:nvPr/>
        </p:nvPicPr>
        <p:blipFill>
          <a:blip r:embed="rId5"/>
          <a:stretch>
            <a:fillRect/>
          </a:stretch>
        </p:blipFill>
        <p:spPr>
          <a:xfrm>
            <a:off x="6714992" y="992094"/>
            <a:ext cx="2743200" cy="3657600"/>
          </a:xfrm>
          <a:prstGeom prst="rect">
            <a:avLst/>
          </a:prstGeom>
        </p:spPr>
      </p:pic>
      <p:sp>
        <p:nvSpPr>
          <p:cNvPr id="6" name="TextBox 5">
            <a:extLst>
              <a:ext uri="{FF2B5EF4-FFF2-40B4-BE49-F238E27FC236}">
                <a16:creationId xmlns:a16="http://schemas.microsoft.com/office/drawing/2014/main" id="{7DE61A01-8598-4219-B619-314E3189CCEC}"/>
              </a:ext>
            </a:extLst>
          </p:cNvPr>
          <p:cNvSpPr txBox="1"/>
          <p:nvPr/>
        </p:nvSpPr>
        <p:spPr>
          <a:xfrm>
            <a:off x="4524829" y="5050970"/>
            <a:ext cx="6807198"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Calibri"/>
              </a:rPr>
              <a:t>We'd love to share with you what creative solutions companies have created to deal with COVID-19 challenges, so we encourage you to share your photos and we'll highlight them each week!</a:t>
            </a:r>
            <a:endParaRPr lang="en-US"/>
          </a:p>
          <a:p>
            <a:pPr algn="ctr"/>
            <a:endParaRPr lang="en-US">
              <a:cs typeface="Calibri"/>
            </a:endParaRPr>
          </a:p>
          <a:p>
            <a:pPr algn="ctr"/>
            <a:r>
              <a:rPr lang="en-US">
                <a:cs typeface="Calibri"/>
              </a:rPr>
              <a:t>Send your photos to: andreat@hannaresource.com</a:t>
            </a:r>
          </a:p>
        </p:txBody>
      </p:sp>
    </p:spTree>
    <p:extLst>
      <p:ext uri="{BB962C8B-B14F-4D97-AF65-F5344CB8AC3E}">
        <p14:creationId xmlns:p14="http://schemas.microsoft.com/office/powerpoint/2010/main" val="775002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62927D-D898-0F48-8C54-A90A0C767899}"/>
              </a:ext>
            </a:extLst>
          </p:cNvPr>
          <p:cNvSpPr/>
          <p:nvPr/>
        </p:nvSpPr>
        <p:spPr>
          <a:xfrm>
            <a:off x="-88982" y="14376"/>
            <a:ext cx="4382370" cy="6858000"/>
          </a:xfrm>
          <a:prstGeom prst="rect">
            <a:avLst/>
          </a:prstGeom>
          <a:solidFill>
            <a:srgbClr val="3138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0EDB7FB-8659-DC43-A64F-2664243B4F4A}"/>
              </a:ext>
            </a:extLst>
          </p:cNvPr>
          <p:cNvSpPr txBox="1"/>
          <p:nvPr/>
        </p:nvSpPr>
        <p:spPr>
          <a:xfrm>
            <a:off x="351793" y="1552851"/>
            <a:ext cx="816429" cy="923330"/>
          </a:xfrm>
          <a:prstGeom prst="rect">
            <a:avLst/>
          </a:prstGeom>
          <a:noFill/>
        </p:spPr>
        <p:txBody>
          <a:bodyPr wrap="square" rtlCol="0" anchor="t">
            <a:spAutoFit/>
          </a:bodyPr>
          <a:lstStyle/>
          <a:p>
            <a:r>
              <a:rPr lang="en-US" sz="5400">
                <a:solidFill>
                  <a:srgbClr val="00B050"/>
                </a:solidFill>
                <a:latin typeface="Lato Light" panose="020F0502020204030203" pitchFamily="34" charset="0"/>
                <a:ea typeface="Lato Light" panose="020F0502020204030203" pitchFamily="34" charset="0"/>
                <a:cs typeface="Lato Light" panose="020F0502020204030203" pitchFamily="34" charset="0"/>
              </a:rPr>
              <a:t>1</a:t>
            </a:r>
          </a:p>
        </p:txBody>
      </p:sp>
      <p:pic>
        <p:nvPicPr>
          <p:cNvPr id="2" name="Picture 7" descr="A picture containing drawing&#10;&#10;Description generated with very high confidence">
            <a:extLst>
              <a:ext uri="{FF2B5EF4-FFF2-40B4-BE49-F238E27FC236}">
                <a16:creationId xmlns:a16="http://schemas.microsoft.com/office/drawing/2014/main" id="{9C51039C-6F89-4D07-B746-B6F0E63E929C}"/>
              </a:ext>
            </a:extLst>
          </p:cNvPr>
          <p:cNvPicPr>
            <a:picLocks noChangeAspect="1"/>
          </p:cNvPicPr>
          <p:nvPr/>
        </p:nvPicPr>
        <p:blipFill>
          <a:blip r:embed="rId3"/>
          <a:stretch>
            <a:fillRect/>
          </a:stretch>
        </p:blipFill>
        <p:spPr>
          <a:xfrm>
            <a:off x="-72932" y="5394"/>
            <a:ext cx="4387706" cy="1144118"/>
          </a:xfrm>
          <a:prstGeom prst="rect">
            <a:avLst/>
          </a:prstGeom>
        </p:spPr>
      </p:pic>
      <p:pic>
        <p:nvPicPr>
          <p:cNvPr id="4" name="Picture 5" descr="A close up of a logo&#10;&#10;Description generated with very high confidence">
            <a:extLst>
              <a:ext uri="{FF2B5EF4-FFF2-40B4-BE49-F238E27FC236}">
                <a16:creationId xmlns:a16="http://schemas.microsoft.com/office/drawing/2014/main" id="{4B2B4719-3D3F-4C1A-983E-10975B2740D7}"/>
              </a:ext>
            </a:extLst>
          </p:cNvPr>
          <p:cNvPicPr>
            <a:picLocks noChangeAspect="1"/>
          </p:cNvPicPr>
          <p:nvPr/>
        </p:nvPicPr>
        <p:blipFill>
          <a:blip r:embed="rId4"/>
          <a:stretch>
            <a:fillRect/>
          </a:stretch>
        </p:blipFill>
        <p:spPr>
          <a:xfrm>
            <a:off x="-84438" y="2978"/>
            <a:ext cx="4390767" cy="1146091"/>
          </a:xfrm>
          <a:prstGeom prst="rect">
            <a:avLst/>
          </a:prstGeom>
        </p:spPr>
      </p:pic>
      <p:sp>
        <p:nvSpPr>
          <p:cNvPr id="10" name="TextBox 9">
            <a:extLst>
              <a:ext uri="{FF2B5EF4-FFF2-40B4-BE49-F238E27FC236}">
                <a16:creationId xmlns:a16="http://schemas.microsoft.com/office/drawing/2014/main" id="{E8F5C8AD-3CDD-4669-B0FF-D9FF1690FEC7}"/>
              </a:ext>
            </a:extLst>
          </p:cNvPr>
          <p:cNvSpPr txBox="1"/>
          <p:nvPr/>
        </p:nvSpPr>
        <p:spPr>
          <a:xfrm>
            <a:off x="146629" y="2823806"/>
            <a:ext cx="3916051" cy="1569660"/>
          </a:xfrm>
          <a:prstGeom prst="rect">
            <a:avLst/>
          </a:prstGeom>
          <a:noFill/>
        </p:spPr>
        <p:txBody>
          <a:bodyPr wrap="square" lIns="91440" tIns="45720" rIns="91440" bIns="45720" rtlCol="0" anchor="t">
            <a:spAutoFit/>
          </a:bodyPr>
          <a:lstStyle/>
          <a:p>
            <a:r>
              <a:rPr lang="en-US" sz="3200">
                <a:solidFill>
                  <a:schemeClr val="bg1"/>
                </a:solidFill>
                <a:latin typeface="Lato Light"/>
              </a:rPr>
              <a:t>Returning Employees to Work Safely</a:t>
            </a:r>
          </a:p>
        </p:txBody>
      </p:sp>
      <p:sp>
        <p:nvSpPr>
          <p:cNvPr id="8" name="TextBox 7">
            <a:extLst>
              <a:ext uri="{FF2B5EF4-FFF2-40B4-BE49-F238E27FC236}">
                <a16:creationId xmlns:a16="http://schemas.microsoft.com/office/drawing/2014/main" id="{6E9DD49F-1E0D-4008-B9B5-430EE429BAC6}"/>
              </a:ext>
            </a:extLst>
          </p:cNvPr>
          <p:cNvSpPr txBox="1"/>
          <p:nvPr/>
        </p:nvSpPr>
        <p:spPr>
          <a:xfrm>
            <a:off x="5067612" y="4569178"/>
            <a:ext cx="4348491" cy="1569660"/>
          </a:xfrm>
          <a:prstGeom prst="rect">
            <a:avLst/>
          </a:prstGeom>
          <a:noFill/>
        </p:spPr>
        <p:txBody>
          <a:bodyPr wrap="square" lIns="91440" tIns="45720" rIns="91440" bIns="45720" rtlCol="0" anchor="t">
            <a:spAutoFit/>
          </a:bodyPr>
          <a:lstStyle/>
          <a:p>
            <a:pPr algn="r"/>
            <a:r>
              <a:rPr lang="en-US" sz="2000" b="1">
                <a:latin typeface="Lato"/>
                <a:ea typeface="+mn-lt"/>
                <a:cs typeface="+mn-lt"/>
              </a:rPr>
              <a:t>Susan Elkington</a:t>
            </a:r>
            <a:endParaRPr lang="en-US" sz="2000" b="1">
              <a:latin typeface="Lato"/>
              <a:cs typeface="Calibri"/>
            </a:endParaRPr>
          </a:p>
          <a:p>
            <a:pPr algn="r"/>
            <a:r>
              <a:rPr lang="en-US" sz="2000" i="1">
                <a:latin typeface="Lato"/>
                <a:ea typeface="Lato" panose="020F0502020204030203" pitchFamily="34" charset="0"/>
                <a:cs typeface="Calibri"/>
              </a:rPr>
              <a:t>President</a:t>
            </a:r>
          </a:p>
          <a:p>
            <a:pPr algn="r"/>
            <a:r>
              <a:rPr lang="en-US" sz="2000" i="1">
                <a:latin typeface="Lato"/>
                <a:ea typeface="Lato" panose="020F0502020204030203" pitchFamily="34" charset="0"/>
                <a:cs typeface="Calibri"/>
              </a:rPr>
              <a:t>Toyota Manufacturing Kentucky, Inc.</a:t>
            </a:r>
          </a:p>
          <a:p>
            <a:pPr algn="r"/>
            <a:endParaRPr lang="en-US" sz="2000" i="1">
              <a:latin typeface="Lato" panose="020F0502020204030203" pitchFamily="34" charset="0"/>
              <a:ea typeface="Lato" panose="020F0502020204030203" pitchFamily="34" charset="0"/>
              <a:cs typeface="Lato" panose="020F0502020204030203" pitchFamily="34" charset="0"/>
            </a:endParaRPr>
          </a:p>
          <a:p>
            <a:pPr algn="r"/>
            <a:endParaRPr lang="en-US" sz="1600" i="1">
              <a:latin typeface="Lato" panose="020F0502020204030203" pitchFamily="34" charset="0"/>
              <a:ea typeface="Lato" panose="020F0502020204030203" pitchFamily="34" charset="0"/>
              <a:cs typeface="Lato" panose="020F0502020204030203" pitchFamily="34" charset="0"/>
            </a:endParaRPr>
          </a:p>
        </p:txBody>
      </p:sp>
      <p:pic>
        <p:nvPicPr>
          <p:cNvPr id="6" name="Picture 6" descr="A person smiling for the camera&#10;&#10;Description automatically generated">
            <a:extLst>
              <a:ext uri="{FF2B5EF4-FFF2-40B4-BE49-F238E27FC236}">
                <a16:creationId xmlns:a16="http://schemas.microsoft.com/office/drawing/2014/main" id="{71FAB422-139F-4BA7-92DE-37C746C33EEF}"/>
              </a:ext>
            </a:extLst>
          </p:cNvPr>
          <p:cNvPicPr>
            <a:picLocks noChangeAspect="1"/>
          </p:cNvPicPr>
          <p:nvPr/>
        </p:nvPicPr>
        <p:blipFill>
          <a:blip r:embed="rId5"/>
          <a:stretch>
            <a:fillRect/>
          </a:stretch>
        </p:blipFill>
        <p:spPr>
          <a:xfrm>
            <a:off x="6615953" y="457602"/>
            <a:ext cx="2743200" cy="4113996"/>
          </a:xfrm>
          <a:prstGeom prst="rect">
            <a:avLst/>
          </a:prstGeom>
        </p:spPr>
      </p:pic>
    </p:spTree>
    <p:extLst>
      <p:ext uri="{BB962C8B-B14F-4D97-AF65-F5344CB8AC3E}">
        <p14:creationId xmlns:p14="http://schemas.microsoft.com/office/powerpoint/2010/main" val="2818142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AA62927D-D898-0F48-8C54-A90A0C767899}"/>
              </a:ext>
            </a:extLst>
          </p:cNvPr>
          <p:cNvSpPr/>
          <p:nvPr/>
        </p:nvSpPr>
        <p:spPr>
          <a:xfrm>
            <a:off x="-20402" y="-1"/>
            <a:ext cx="4382370" cy="6858000"/>
          </a:xfrm>
          <a:prstGeom prst="rect">
            <a:avLst/>
          </a:prstGeom>
          <a:solidFill>
            <a:srgbClr val="3138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6C031646-51B8-3248-AF80-458DF569AA1A}"/>
              </a:ext>
            </a:extLst>
          </p:cNvPr>
          <p:cNvSpPr txBox="1"/>
          <p:nvPr/>
        </p:nvSpPr>
        <p:spPr>
          <a:xfrm>
            <a:off x="133350" y="2968096"/>
            <a:ext cx="4349002" cy="5847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3200" b="0" i="0" u="none" strike="noStrike" kern="1200" cap="none" spc="0" normalizeH="0" baseline="0" noProof="0">
                <a:ln>
                  <a:noFill/>
                </a:ln>
                <a:solidFill>
                  <a:prstClr val="white"/>
                </a:solidFill>
                <a:effectLst/>
                <a:uLnTx/>
                <a:uFillTx/>
                <a:latin typeface="Lato Light"/>
                <a:ea typeface="Lato Light" panose="020F0502020204030203" pitchFamily="34" charset="0"/>
                <a:cs typeface="Lato Light" panose="020F0502020204030203" pitchFamily="34" charset="0"/>
              </a:rPr>
              <a:t> Questions &amp; Answers</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panose="020F0502020204030204"/>
            </a:endParaRPr>
          </a:p>
        </p:txBody>
      </p:sp>
      <p:sp>
        <p:nvSpPr>
          <p:cNvPr id="13" name="TextBox 12">
            <a:extLst>
              <a:ext uri="{FF2B5EF4-FFF2-40B4-BE49-F238E27FC236}">
                <a16:creationId xmlns:a16="http://schemas.microsoft.com/office/drawing/2014/main" id="{E0EDB7FB-8659-DC43-A64F-2664243B4F4A}"/>
              </a:ext>
            </a:extLst>
          </p:cNvPr>
          <p:cNvSpPr txBox="1"/>
          <p:nvPr/>
        </p:nvSpPr>
        <p:spPr>
          <a:xfrm>
            <a:off x="351793" y="1552851"/>
            <a:ext cx="816429" cy="92333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5400" b="0" i="0" u="none" strike="noStrike" kern="1200" cap="none" spc="0" normalizeH="0" baseline="0" noProof="0">
              <a:ln>
                <a:noFill/>
              </a:ln>
              <a:solidFill>
                <a:srgbClr val="00B05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5" name="Picture 4" descr="A close up of a sign&#10;&#10;Description automatically generated">
            <a:extLst>
              <a:ext uri="{FF2B5EF4-FFF2-40B4-BE49-F238E27FC236}">
                <a16:creationId xmlns:a16="http://schemas.microsoft.com/office/drawing/2014/main" id="{612357F3-00E5-BF46-8747-AAE234EAD7E0}"/>
              </a:ext>
            </a:extLst>
          </p:cNvPr>
          <p:cNvPicPr>
            <a:picLocks noChangeAspect="1"/>
          </p:cNvPicPr>
          <p:nvPr/>
        </p:nvPicPr>
        <p:blipFill rotWithShape="1">
          <a:blip r:embed="rId3"/>
          <a:srcRect l="21107" t="658" r="22556" b="658"/>
          <a:stretch/>
        </p:blipFill>
        <p:spPr>
          <a:xfrm>
            <a:off x="4361968" y="-2"/>
            <a:ext cx="7830032" cy="6858002"/>
          </a:xfrm>
          <a:prstGeom prst="rect">
            <a:avLst/>
          </a:prstGeom>
        </p:spPr>
      </p:pic>
    </p:spTree>
    <p:extLst>
      <p:ext uri="{BB962C8B-B14F-4D97-AF65-F5344CB8AC3E}">
        <p14:creationId xmlns:p14="http://schemas.microsoft.com/office/powerpoint/2010/main" val="1722550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62927D-D898-0F48-8C54-A90A0C767899}"/>
              </a:ext>
            </a:extLst>
          </p:cNvPr>
          <p:cNvSpPr/>
          <p:nvPr/>
        </p:nvSpPr>
        <p:spPr>
          <a:xfrm>
            <a:off x="-88982" y="14376"/>
            <a:ext cx="4382370" cy="6858000"/>
          </a:xfrm>
          <a:prstGeom prst="rect">
            <a:avLst/>
          </a:prstGeom>
          <a:solidFill>
            <a:srgbClr val="3138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0EDB7FB-8659-DC43-A64F-2664243B4F4A}"/>
              </a:ext>
            </a:extLst>
          </p:cNvPr>
          <p:cNvSpPr txBox="1"/>
          <p:nvPr/>
        </p:nvSpPr>
        <p:spPr>
          <a:xfrm>
            <a:off x="351793" y="1552851"/>
            <a:ext cx="816429" cy="923330"/>
          </a:xfrm>
          <a:prstGeom prst="rect">
            <a:avLst/>
          </a:prstGeom>
          <a:noFill/>
        </p:spPr>
        <p:txBody>
          <a:bodyPr wrap="square" rtlCol="0" anchor="t">
            <a:spAutoFit/>
          </a:bodyPr>
          <a:lstStyle/>
          <a:p>
            <a:r>
              <a:rPr lang="en-US" sz="5400">
                <a:solidFill>
                  <a:srgbClr val="00B050"/>
                </a:solidFill>
                <a:latin typeface="Lato Light" panose="020F0502020204030203" pitchFamily="34" charset="0"/>
                <a:ea typeface="Lato Light" panose="020F0502020204030203" pitchFamily="34" charset="0"/>
                <a:cs typeface="Lato Light" panose="020F0502020204030203" pitchFamily="34" charset="0"/>
              </a:rPr>
              <a:t>2</a:t>
            </a:r>
          </a:p>
        </p:txBody>
      </p:sp>
      <p:pic>
        <p:nvPicPr>
          <p:cNvPr id="2" name="Picture 7" descr="A picture containing drawing&#10;&#10;Description generated with very high confidence">
            <a:extLst>
              <a:ext uri="{FF2B5EF4-FFF2-40B4-BE49-F238E27FC236}">
                <a16:creationId xmlns:a16="http://schemas.microsoft.com/office/drawing/2014/main" id="{9C51039C-6F89-4D07-B746-B6F0E63E929C}"/>
              </a:ext>
            </a:extLst>
          </p:cNvPr>
          <p:cNvPicPr>
            <a:picLocks noChangeAspect="1"/>
          </p:cNvPicPr>
          <p:nvPr/>
        </p:nvPicPr>
        <p:blipFill>
          <a:blip r:embed="rId3"/>
          <a:stretch>
            <a:fillRect/>
          </a:stretch>
        </p:blipFill>
        <p:spPr>
          <a:xfrm>
            <a:off x="-72932" y="5394"/>
            <a:ext cx="4387706" cy="1144118"/>
          </a:xfrm>
          <a:prstGeom prst="rect">
            <a:avLst/>
          </a:prstGeom>
        </p:spPr>
      </p:pic>
      <p:pic>
        <p:nvPicPr>
          <p:cNvPr id="4" name="Picture 5" descr="A close up of a logo&#10;&#10;Description generated with very high confidence">
            <a:extLst>
              <a:ext uri="{FF2B5EF4-FFF2-40B4-BE49-F238E27FC236}">
                <a16:creationId xmlns:a16="http://schemas.microsoft.com/office/drawing/2014/main" id="{4B2B4719-3D3F-4C1A-983E-10975B2740D7}"/>
              </a:ext>
            </a:extLst>
          </p:cNvPr>
          <p:cNvPicPr>
            <a:picLocks noChangeAspect="1"/>
          </p:cNvPicPr>
          <p:nvPr/>
        </p:nvPicPr>
        <p:blipFill>
          <a:blip r:embed="rId4"/>
          <a:stretch>
            <a:fillRect/>
          </a:stretch>
        </p:blipFill>
        <p:spPr>
          <a:xfrm>
            <a:off x="-84438" y="2978"/>
            <a:ext cx="4390767" cy="1146091"/>
          </a:xfrm>
          <a:prstGeom prst="rect">
            <a:avLst/>
          </a:prstGeom>
        </p:spPr>
      </p:pic>
      <p:sp>
        <p:nvSpPr>
          <p:cNvPr id="10" name="TextBox 9">
            <a:extLst>
              <a:ext uri="{FF2B5EF4-FFF2-40B4-BE49-F238E27FC236}">
                <a16:creationId xmlns:a16="http://schemas.microsoft.com/office/drawing/2014/main" id="{E8F5C8AD-3CDD-4669-B0FF-D9FF1690FEC7}"/>
              </a:ext>
            </a:extLst>
          </p:cNvPr>
          <p:cNvSpPr txBox="1"/>
          <p:nvPr/>
        </p:nvSpPr>
        <p:spPr>
          <a:xfrm>
            <a:off x="146629" y="2823806"/>
            <a:ext cx="3916051" cy="1569660"/>
          </a:xfrm>
          <a:prstGeom prst="rect">
            <a:avLst/>
          </a:prstGeom>
          <a:noFill/>
        </p:spPr>
        <p:txBody>
          <a:bodyPr wrap="square" rtlCol="0" anchor="t">
            <a:spAutoFit/>
          </a:bodyPr>
          <a:lstStyle/>
          <a:p>
            <a:r>
              <a:rPr lang="en-US" sz="3200">
                <a:solidFill>
                  <a:schemeClr val="bg1"/>
                </a:solidFill>
                <a:latin typeface="Lato Light"/>
              </a:rPr>
              <a:t>Executive Orders, PPP, and Q&amp;A</a:t>
            </a:r>
            <a:endParaRPr lang="en-US" sz="3200">
              <a:solidFill>
                <a:schemeClr val="bg1"/>
              </a:solidFill>
              <a:latin typeface="Lato Light"/>
              <a:ea typeface="+mn-lt"/>
              <a:cs typeface="+mn-lt"/>
            </a:endParaRPr>
          </a:p>
          <a:p>
            <a:endParaRPr lang="en-US" sz="3200">
              <a:solidFill>
                <a:schemeClr val="bg1"/>
              </a:solidFill>
              <a:latin typeface="Lato Light"/>
            </a:endParaRPr>
          </a:p>
        </p:txBody>
      </p:sp>
      <p:sp>
        <p:nvSpPr>
          <p:cNvPr id="8" name="TextBox 7">
            <a:extLst>
              <a:ext uri="{FF2B5EF4-FFF2-40B4-BE49-F238E27FC236}">
                <a16:creationId xmlns:a16="http://schemas.microsoft.com/office/drawing/2014/main" id="{6E9DD49F-1E0D-4008-B9B5-430EE429BAC6}"/>
              </a:ext>
            </a:extLst>
          </p:cNvPr>
          <p:cNvSpPr txBox="1"/>
          <p:nvPr/>
        </p:nvSpPr>
        <p:spPr>
          <a:xfrm>
            <a:off x="5444129" y="4551248"/>
            <a:ext cx="3640280" cy="1508105"/>
          </a:xfrm>
          <a:prstGeom prst="rect">
            <a:avLst/>
          </a:prstGeom>
          <a:noFill/>
        </p:spPr>
        <p:txBody>
          <a:bodyPr wrap="square" rtlCol="0" anchor="t">
            <a:spAutoFit/>
          </a:bodyPr>
          <a:lstStyle/>
          <a:p>
            <a:pPr algn="r"/>
            <a:r>
              <a:rPr lang="en-US" sz="2000" b="1">
                <a:latin typeface="Lato"/>
                <a:ea typeface="Lato" panose="020F0502020204030203" pitchFamily="34" charset="0"/>
                <a:cs typeface="Lato" panose="020F0502020204030203" pitchFamily="34" charset="0"/>
              </a:rPr>
              <a:t>James M. Morris, Esq.</a:t>
            </a:r>
          </a:p>
          <a:p>
            <a:pPr algn="r"/>
            <a:r>
              <a:rPr lang="en-US" sz="2000" i="1">
                <a:latin typeface="Lato"/>
                <a:ea typeface="Lato" panose="020F0502020204030203" pitchFamily="34" charset="0"/>
                <a:cs typeface="Lato" panose="020F0502020204030203" pitchFamily="34" charset="0"/>
              </a:rPr>
              <a:t>Juris Doctor, MPA</a:t>
            </a:r>
          </a:p>
          <a:p>
            <a:pPr algn="r"/>
            <a:r>
              <a:rPr lang="en-US" sz="2000" i="1">
                <a:latin typeface="Lato"/>
                <a:ea typeface="Lato" panose="020F0502020204030203" pitchFamily="34" charset="0"/>
                <a:cs typeface="Lato" panose="020F0502020204030203" pitchFamily="34" charset="0"/>
              </a:rPr>
              <a:t>Morris &amp; Morris, P.S.C</a:t>
            </a:r>
          </a:p>
          <a:p>
            <a:pPr algn="r"/>
            <a:endParaRPr lang="en-US" sz="1600" i="1">
              <a:latin typeface="Lato" panose="020F0502020204030203" pitchFamily="34" charset="0"/>
              <a:ea typeface="Lato" panose="020F0502020204030203" pitchFamily="34" charset="0"/>
              <a:cs typeface="Lato" panose="020F0502020204030203" pitchFamily="34" charset="0"/>
            </a:endParaRPr>
          </a:p>
          <a:p>
            <a:pPr algn="r"/>
            <a:endParaRPr lang="en-US" sz="1600" i="1">
              <a:latin typeface="Lato" panose="020F0502020204030203" pitchFamily="34" charset="0"/>
              <a:ea typeface="Lato" panose="020F0502020204030203" pitchFamily="34" charset="0"/>
              <a:cs typeface="Lato" panose="020F0502020204030203" pitchFamily="34" charset="0"/>
            </a:endParaRPr>
          </a:p>
        </p:txBody>
      </p:sp>
      <p:pic>
        <p:nvPicPr>
          <p:cNvPr id="12" name="Picture 11" descr="A picture containing indoor, person, sitting, table&#10;&#10;Description automatically generated">
            <a:extLst>
              <a:ext uri="{FF2B5EF4-FFF2-40B4-BE49-F238E27FC236}">
                <a16:creationId xmlns:a16="http://schemas.microsoft.com/office/drawing/2014/main" id="{1FD2D4F2-6241-4585-87D4-F31A2977B002}"/>
              </a:ext>
            </a:extLst>
          </p:cNvPr>
          <p:cNvPicPr>
            <a:picLocks noChangeAspect="1"/>
          </p:cNvPicPr>
          <p:nvPr/>
        </p:nvPicPr>
        <p:blipFill>
          <a:blip r:embed="rId5"/>
          <a:stretch>
            <a:fillRect/>
          </a:stretch>
        </p:blipFill>
        <p:spPr>
          <a:xfrm rot="10800000">
            <a:off x="6262955" y="2290320"/>
            <a:ext cx="2821454" cy="2119745"/>
          </a:xfrm>
          <a:prstGeom prst="rect">
            <a:avLst/>
          </a:prstGeom>
        </p:spPr>
      </p:pic>
    </p:spTree>
    <p:extLst>
      <p:ext uri="{BB962C8B-B14F-4D97-AF65-F5344CB8AC3E}">
        <p14:creationId xmlns:p14="http://schemas.microsoft.com/office/powerpoint/2010/main" val="4066816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62927D-D898-0F48-8C54-A90A0C767899}"/>
              </a:ext>
            </a:extLst>
          </p:cNvPr>
          <p:cNvSpPr/>
          <p:nvPr/>
        </p:nvSpPr>
        <p:spPr>
          <a:xfrm>
            <a:off x="0" y="-105736"/>
            <a:ext cx="4382370" cy="1790701"/>
          </a:xfrm>
          <a:prstGeom prst="rect">
            <a:avLst/>
          </a:prstGeom>
          <a:solidFill>
            <a:srgbClr val="3138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0EDB7FB-8659-DC43-A64F-2664243B4F4A}"/>
              </a:ext>
            </a:extLst>
          </p:cNvPr>
          <p:cNvSpPr txBox="1"/>
          <p:nvPr/>
        </p:nvSpPr>
        <p:spPr>
          <a:xfrm>
            <a:off x="115893" y="327948"/>
            <a:ext cx="816429" cy="923330"/>
          </a:xfrm>
          <a:prstGeom prst="rect">
            <a:avLst/>
          </a:prstGeom>
          <a:noFill/>
        </p:spPr>
        <p:txBody>
          <a:bodyPr wrap="square" rtlCol="0" anchor="t">
            <a:spAutoFit/>
          </a:bodyPr>
          <a:lstStyle/>
          <a:p>
            <a:r>
              <a:rPr lang="en-US" sz="5400">
                <a:solidFill>
                  <a:srgbClr val="00B050"/>
                </a:solidFill>
                <a:latin typeface="Lato Light"/>
                <a:ea typeface="Lato Light" panose="020F0502020204030203" pitchFamily="34" charset="0"/>
                <a:cs typeface="Lato Light" panose="020F0502020204030203" pitchFamily="34" charset="0"/>
              </a:rPr>
              <a:t>2</a:t>
            </a:r>
            <a:endParaRPr lang="en-US" sz="5400">
              <a:solidFill>
                <a:srgbClr val="00B050"/>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7" name="TextBox 6">
            <a:extLst>
              <a:ext uri="{FF2B5EF4-FFF2-40B4-BE49-F238E27FC236}">
                <a16:creationId xmlns:a16="http://schemas.microsoft.com/office/drawing/2014/main" id="{369337D8-46EE-4D4D-8E98-F100930759BF}"/>
              </a:ext>
            </a:extLst>
          </p:cNvPr>
          <p:cNvSpPr txBox="1"/>
          <p:nvPr/>
        </p:nvSpPr>
        <p:spPr>
          <a:xfrm>
            <a:off x="-452761" y="1751984"/>
            <a:ext cx="12644761" cy="5579989"/>
          </a:xfrm>
          <a:prstGeom prst="rect">
            <a:avLst/>
          </a:prstGeom>
          <a:noFill/>
        </p:spPr>
        <p:txBody>
          <a:bodyPr wrap="square" rtlCol="0" anchor="t">
            <a:spAutoFit/>
          </a:bodyPr>
          <a:lstStyle/>
          <a:p>
            <a:pPr marL="457200" marR="0" lvl="1" indent="0" algn="l" defTabSz="914400" rtl="0" eaLnBrk="1" fontAlgn="auto" latinLnBrk="0" hangingPunct="1">
              <a:lnSpc>
                <a:spcPct val="100000"/>
              </a:lnSpc>
              <a:spcBef>
                <a:spcPct val="20000"/>
              </a:spcBef>
              <a:spcAft>
                <a:spcPts val="600"/>
              </a:spcAft>
              <a:buClr>
                <a:srgbClr val="ED7D31"/>
              </a:buClr>
              <a:buSzPct val="92000"/>
              <a:buFontTx/>
              <a:buNone/>
              <a:tabLst/>
              <a:defRPr/>
            </a:pPr>
            <a:r>
              <a:rPr kumimoji="0" lang="en-US" sz="2400" b="1" i="0" strike="noStrike" kern="1200" cap="none" spc="0" normalizeH="0" baseline="0" noProof="0">
                <a:ln>
                  <a:noFill/>
                </a:ln>
                <a:solidFill>
                  <a:prstClr val="black"/>
                </a:solidFill>
                <a:effectLst/>
                <a:uLnTx/>
                <a:uFillTx/>
                <a:latin typeface="Calibri" panose="020F0502020204030204"/>
                <a:ea typeface="+mn-ea"/>
                <a:cs typeface="+mn-cs"/>
              </a:rPr>
              <a:t>1.  </a:t>
            </a:r>
            <a:r>
              <a:rPr kumimoji="0" lang="en-US" sz="2400" b="1" i="0" u="sng" strike="noStrike" kern="1200" cap="none" spc="0" normalizeH="0" baseline="0" noProof="0">
                <a:ln>
                  <a:noFill/>
                </a:ln>
                <a:solidFill>
                  <a:prstClr val="black"/>
                </a:solidFill>
                <a:effectLst/>
                <a:uLnTx/>
                <a:uFillTx/>
                <a:latin typeface="Calibri" panose="020F0502020204030204"/>
                <a:ea typeface="+mn-ea"/>
                <a:cs typeface="+mn-cs"/>
              </a:rPr>
              <a:t>Federal Unemployment Continuation</a:t>
            </a:r>
            <a:r>
              <a:rPr kumimoji="0" lang="en-US" sz="2400" b="1" i="0"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$400 weekly Federal Unemployment Aid. Required 25% ($100) to be paid by the states. </a:t>
            </a:r>
            <a:r>
              <a:rPr lang="en-US" sz="2400">
                <a:solidFill>
                  <a:prstClr val="black"/>
                </a:solidFill>
                <a:latin typeface="Calibri" panose="020F0502020204030204"/>
              </a:rPr>
              <a:t> Certain states, including Kentucky, indicated incapability to do so – which led to a modification indicating $300 Federal as long as employee receives at least $100</a:t>
            </a:r>
          </a:p>
          <a:p>
            <a:pPr marL="1257300" lvl="2" indent="-342900">
              <a:spcBef>
                <a:spcPct val="20000"/>
              </a:spcBef>
              <a:spcAft>
                <a:spcPts val="600"/>
              </a:spcAft>
              <a:buClr>
                <a:srgbClr val="ED7D31"/>
              </a:buClr>
              <a:buSzPct val="92000"/>
              <a:buFont typeface="Arial" panose="020B0604020202020204" pitchFamily="34" charset="0"/>
              <a:buChar char="•"/>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Could </a:t>
            </a:r>
            <a:r>
              <a:rPr lang="en-US" sz="2400">
                <a:solidFill>
                  <a:prstClr val="black"/>
                </a:solidFill>
                <a:latin typeface="Calibri" panose="020F0502020204030204"/>
              </a:rPr>
              <a:t>omit self-employed, Independent Contractor, Part-Time employees, and others</a:t>
            </a:r>
          </a:p>
          <a:p>
            <a:pPr marL="1257300" lvl="2" indent="-342900">
              <a:spcBef>
                <a:spcPct val="20000"/>
              </a:spcBef>
              <a:spcAft>
                <a:spcPts val="600"/>
              </a:spcAft>
              <a:buClr>
                <a:srgbClr val="ED7D31"/>
              </a:buClr>
              <a:buSzPct val="92000"/>
              <a:buFont typeface="Arial" panose="020B0604020202020204" pitchFamily="34" charset="0"/>
              <a:buChar char="•"/>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Additional guidance may be forthcoming; </a:t>
            </a:r>
            <a:r>
              <a:rPr lang="en-US" sz="2400">
                <a:solidFill>
                  <a:prstClr val="black"/>
                </a:solidFill>
                <a:latin typeface="Calibri" panose="020F0502020204030204"/>
              </a:rPr>
              <a:t>none now; no PUA or Federal UI inclusion</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ct val="20000"/>
              </a:spcBef>
              <a:spcAft>
                <a:spcPts val="600"/>
              </a:spcAft>
              <a:buClr>
                <a:srgbClr val="ED7D31"/>
              </a:buClr>
              <a:buSzPct val="92000"/>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2.	</a:t>
            </a:r>
            <a:r>
              <a:rPr kumimoji="0" lang="en-US" sz="2400" b="1" i="0" u="sng" strike="noStrike" kern="1200" cap="none" spc="0" normalizeH="0" baseline="0" noProof="0">
                <a:ln>
                  <a:noFill/>
                </a:ln>
                <a:solidFill>
                  <a:prstClr val="black"/>
                </a:solidFill>
                <a:effectLst/>
                <a:uLnTx/>
                <a:uFillTx/>
                <a:latin typeface="Calibri" panose="020F0502020204030204"/>
                <a:ea typeface="+mn-ea"/>
                <a:cs typeface="+mn-cs"/>
              </a:rPr>
              <a:t>Payroll Tax Holiday</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1" i="1" u="none" strike="noStrike" kern="1200" cap="none" spc="0" normalizeH="0" baseline="0" noProof="0">
                <a:ln>
                  <a:noFill/>
                </a:ln>
                <a:solidFill>
                  <a:prstClr val="black"/>
                </a:solidFill>
                <a:effectLst/>
                <a:uLnTx/>
                <a:uFillTx/>
                <a:latin typeface="Calibri" panose="020F0502020204030204"/>
                <a:ea typeface="+mn-ea"/>
                <a:cs typeface="+mn-cs"/>
              </a:rPr>
              <a:t>Deferred</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SSI and Medicare Tax from 9/1/2020 through 12/31/2020</a:t>
            </a:r>
          </a:p>
          <a:p>
            <a:pPr marL="1257300" marR="0" lvl="2" indent="-342900" algn="l" defTabSz="914400" rtl="0" eaLnBrk="1" fontAlgn="auto" latinLnBrk="0" hangingPunct="1">
              <a:lnSpc>
                <a:spcPct val="100000"/>
              </a:lnSpc>
              <a:spcBef>
                <a:spcPct val="20000"/>
              </a:spcBef>
              <a:spcAft>
                <a:spcPts val="600"/>
              </a:spcAft>
              <a:buClr>
                <a:srgbClr val="ED7D31"/>
              </a:buClr>
              <a:buSzPct val="92000"/>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Still no guidance as to </a:t>
            </a:r>
            <a:r>
              <a:rPr lang="en-US" sz="2400">
                <a:solidFill>
                  <a:prstClr val="black"/>
                </a:solidFill>
                <a:latin typeface="Calibri" panose="020F0502020204030204"/>
              </a:rPr>
              <a:t>whether this is “mandatory,” although suggestion is it is mandated</a:t>
            </a:r>
          </a:p>
          <a:p>
            <a:pPr marL="457200" marR="0" lvl="1" indent="0" algn="l" defTabSz="914400" rtl="0" eaLnBrk="1" fontAlgn="auto" latinLnBrk="0" hangingPunct="1">
              <a:lnSpc>
                <a:spcPct val="100000"/>
              </a:lnSpc>
              <a:spcBef>
                <a:spcPct val="20000"/>
              </a:spcBef>
              <a:spcAft>
                <a:spcPts val="600"/>
              </a:spcAft>
              <a:buClr>
                <a:srgbClr val="ED7D31"/>
              </a:buClr>
              <a:buSzPct val="92000"/>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3.	</a:t>
            </a:r>
            <a:r>
              <a:rPr kumimoji="0" lang="en-US" sz="2400" b="1" i="0" u="sng" strike="noStrike" kern="1200" cap="none" spc="0" normalizeH="0" baseline="0" noProof="0">
                <a:ln>
                  <a:noFill/>
                </a:ln>
                <a:solidFill>
                  <a:prstClr val="black"/>
                </a:solidFill>
                <a:effectLst/>
                <a:uLnTx/>
                <a:uFillTx/>
                <a:latin typeface="Calibri" panose="020F0502020204030204"/>
                <a:ea typeface="+mn-ea"/>
                <a:cs typeface="+mn-cs"/>
              </a:rPr>
              <a:t>Renter and Homeowner Assistance</a:t>
            </a:r>
            <a:r>
              <a:rPr kumimoji="0" lang="en-US" sz="2400" b="1" i="0"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Encourages feds to avoid eviction or foreclosure</a:t>
            </a:r>
          </a:p>
          <a:p>
            <a:pPr marL="457200" marR="0" lvl="1" indent="0" algn="l" defTabSz="914400" rtl="0" eaLnBrk="1" fontAlgn="auto" latinLnBrk="0" hangingPunct="1">
              <a:lnSpc>
                <a:spcPct val="100000"/>
              </a:lnSpc>
              <a:spcBef>
                <a:spcPct val="20000"/>
              </a:spcBef>
              <a:spcAft>
                <a:spcPts val="600"/>
              </a:spcAft>
              <a:buClr>
                <a:srgbClr val="ED7D31"/>
              </a:buClr>
              <a:buSzPct val="92000"/>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4.	</a:t>
            </a:r>
            <a:r>
              <a:rPr kumimoji="0" lang="en-US" sz="2400" b="1" i="0" u="sng" strike="noStrike" kern="1200" cap="none" spc="0" normalizeH="0" baseline="0" noProof="0">
                <a:ln>
                  <a:noFill/>
                </a:ln>
                <a:solidFill>
                  <a:prstClr val="black"/>
                </a:solidFill>
                <a:effectLst/>
                <a:uLnTx/>
                <a:uFillTx/>
                <a:latin typeface="Calibri" panose="020F0502020204030204"/>
                <a:ea typeface="+mn-ea"/>
                <a:cs typeface="+mn-cs"/>
              </a:rPr>
              <a:t>Extension of Student Loan Relief</a:t>
            </a:r>
            <a:r>
              <a:rPr kumimoji="0" lang="en-US" sz="2400" b="1" i="0"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Suspends all Federal Student Loans/extends 0% interest rate thru 12/31</a:t>
            </a:r>
          </a:p>
          <a:p>
            <a:pPr marR="0" lvl="1" algn="l" defTabSz="914400" rtl="0" eaLnBrk="1" fontAlgn="auto" latinLnBrk="0" hangingPunct="1">
              <a:lnSpc>
                <a:spcPct val="100000"/>
              </a:lnSpc>
              <a:spcBef>
                <a:spcPct val="20000"/>
              </a:spcBef>
              <a:spcAft>
                <a:spcPts val="600"/>
              </a:spcAft>
              <a:buClr>
                <a:srgbClr val="ED7D31"/>
              </a:buClr>
              <a:buSzPct val="92000"/>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B5C08CB0-147F-41A2-8C8A-9722F22F67A9}"/>
              </a:ext>
            </a:extLst>
          </p:cNvPr>
          <p:cNvSpPr txBox="1"/>
          <p:nvPr/>
        </p:nvSpPr>
        <p:spPr>
          <a:xfrm>
            <a:off x="932322" y="327948"/>
            <a:ext cx="3450048" cy="461665"/>
          </a:xfrm>
          <a:prstGeom prst="rect">
            <a:avLst/>
          </a:prstGeom>
          <a:noFill/>
        </p:spPr>
        <p:txBody>
          <a:bodyPr wrap="square" rtlCol="0" anchor="t">
            <a:spAutoFit/>
          </a:bodyPr>
          <a:lstStyle/>
          <a:p>
            <a:r>
              <a:rPr lang="en-US" sz="2400">
                <a:solidFill>
                  <a:schemeClr val="bg1"/>
                </a:solidFill>
                <a:latin typeface="Lato Light"/>
                <a:ea typeface="Lato Light" panose="020F0502020204030203" pitchFamily="34" charset="0"/>
                <a:cs typeface="Lato Light" panose="020F0502020204030203" pitchFamily="34" charset="0"/>
              </a:rPr>
              <a:t>Executive Order Update</a:t>
            </a:r>
          </a:p>
        </p:txBody>
      </p:sp>
      <p:sp>
        <p:nvSpPr>
          <p:cNvPr id="4" name="TextBox 3">
            <a:extLst>
              <a:ext uri="{FF2B5EF4-FFF2-40B4-BE49-F238E27FC236}">
                <a16:creationId xmlns:a16="http://schemas.microsoft.com/office/drawing/2014/main" id="{F210B05D-9BD3-4E02-BA3A-67C3A2D7A980}"/>
              </a:ext>
            </a:extLst>
          </p:cNvPr>
          <p:cNvSpPr txBox="1"/>
          <p:nvPr/>
        </p:nvSpPr>
        <p:spPr>
          <a:xfrm>
            <a:off x="4539690" y="327948"/>
            <a:ext cx="6719987" cy="461665"/>
          </a:xfrm>
          <a:prstGeom prst="rect">
            <a:avLst/>
          </a:prstGeom>
          <a:noFill/>
        </p:spPr>
        <p:txBody>
          <a:bodyPr wrap="square" rtlCol="0">
            <a:spAutoFit/>
          </a:bodyPr>
          <a:lstStyle/>
          <a:p>
            <a:r>
              <a:rPr lang="en-US" sz="2400" b="1" i="1">
                <a:solidFill>
                  <a:srgbClr val="313896"/>
                </a:solidFill>
                <a:latin typeface="Lato Light" panose="020F0502020204030203" pitchFamily="34" charset="0"/>
                <a:ea typeface="Lato Light" panose="020F0502020204030203" pitchFamily="34" charset="0"/>
                <a:cs typeface="Lato Light" panose="020F0502020204030203" pitchFamily="34" charset="0"/>
              </a:rPr>
              <a:t>Clarification on Presidential Executive Orders</a:t>
            </a:r>
          </a:p>
        </p:txBody>
      </p:sp>
    </p:spTree>
    <p:extLst>
      <p:ext uri="{BB962C8B-B14F-4D97-AF65-F5344CB8AC3E}">
        <p14:creationId xmlns:p14="http://schemas.microsoft.com/office/powerpoint/2010/main" val="267304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62927D-D898-0F48-8C54-A90A0C767899}"/>
              </a:ext>
            </a:extLst>
          </p:cNvPr>
          <p:cNvSpPr/>
          <p:nvPr/>
        </p:nvSpPr>
        <p:spPr>
          <a:xfrm>
            <a:off x="0" y="-105736"/>
            <a:ext cx="4382370" cy="1790701"/>
          </a:xfrm>
          <a:prstGeom prst="rect">
            <a:avLst/>
          </a:prstGeom>
          <a:solidFill>
            <a:srgbClr val="3138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0EDB7FB-8659-DC43-A64F-2664243B4F4A}"/>
              </a:ext>
            </a:extLst>
          </p:cNvPr>
          <p:cNvSpPr txBox="1"/>
          <p:nvPr/>
        </p:nvSpPr>
        <p:spPr>
          <a:xfrm>
            <a:off x="115893" y="327948"/>
            <a:ext cx="816429" cy="923330"/>
          </a:xfrm>
          <a:prstGeom prst="rect">
            <a:avLst/>
          </a:prstGeom>
          <a:noFill/>
        </p:spPr>
        <p:txBody>
          <a:bodyPr wrap="square" rtlCol="0" anchor="t">
            <a:spAutoFit/>
          </a:bodyPr>
          <a:lstStyle/>
          <a:p>
            <a:r>
              <a:rPr lang="en-US" sz="5400">
                <a:solidFill>
                  <a:srgbClr val="00B050"/>
                </a:solidFill>
                <a:latin typeface="Lato Light"/>
                <a:ea typeface="Lato Light" panose="020F0502020204030203" pitchFamily="34" charset="0"/>
                <a:cs typeface="Lato Light" panose="020F0502020204030203" pitchFamily="34" charset="0"/>
              </a:rPr>
              <a:t>2</a:t>
            </a:r>
            <a:endParaRPr lang="en-US" sz="5400">
              <a:solidFill>
                <a:srgbClr val="00B050"/>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7" name="TextBox 6">
            <a:extLst>
              <a:ext uri="{FF2B5EF4-FFF2-40B4-BE49-F238E27FC236}">
                <a16:creationId xmlns:a16="http://schemas.microsoft.com/office/drawing/2014/main" id="{369337D8-46EE-4D4D-8E98-F100930759BF}"/>
              </a:ext>
            </a:extLst>
          </p:cNvPr>
          <p:cNvSpPr txBox="1"/>
          <p:nvPr/>
        </p:nvSpPr>
        <p:spPr>
          <a:xfrm>
            <a:off x="-452761" y="1684962"/>
            <a:ext cx="12644761" cy="4930581"/>
          </a:xfrm>
          <a:prstGeom prst="rect">
            <a:avLst/>
          </a:prstGeom>
          <a:noFill/>
        </p:spPr>
        <p:txBody>
          <a:bodyPr wrap="square" rtlCol="0" anchor="t">
            <a:spAutoFit/>
          </a:bodyPr>
          <a:lstStyle/>
          <a:p>
            <a:pPr marL="457200" marR="0" lvl="1" indent="0" algn="l" defTabSz="914400" rtl="0" eaLnBrk="1" fontAlgn="auto" latinLnBrk="0" hangingPunct="1">
              <a:lnSpc>
                <a:spcPct val="100000"/>
              </a:lnSpc>
              <a:spcBef>
                <a:spcPct val="20000"/>
              </a:spcBef>
              <a:spcAft>
                <a:spcPts val="600"/>
              </a:spcAft>
              <a:buClr>
                <a:srgbClr val="ED7D31"/>
              </a:buClr>
              <a:buSzPct val="92000"/>
              <a:buFontTx/>
              <a:buNone/>
              <a:tabLst/>
              <a:defRPr/>
            </a:pPr>
            <a:r>
              <a:rPr kumimoji="0" lang="en-US" sz="2300" b="1" i="0" strike="noStrike" kern="1200" cap="none" spc="0" normalizeH="0" baseline="0" noProof="0">
                <a:ln>
                  <a:noFill/>
                </a:ln>
                <a:solidFill>
                  <a:prstClr val="black"/>
                </a:solidFill>
                <a:effectLst/>
                <a:uLnTx/>
                <a:uFillTx/>
                <a:latin typeface="Calibri" panose="020F0502020204030204"/>
                <a:ea typeface="+mn-ea"/>
                <a:cs typeface="+mn-cs"/>
              </a:rPr>
              <a:t>IRS view on PPP Forgiveness are raising concerns:  </a:t>
            </a:r>
          </a:p>
          <a:p>
            <a:pPr marL="800100" marR="0" lvl="1" indent="-342900" algn="l" defTabSz="914400" rtl="0" eaLnBrk="1" fontAlgn="auto" latinLnBrk="0" hangingPunct="1">
              <a:lnSpc>
                <a:spcPct val="100000"/>
              </a:lnSpc>
              <a:spcBef>
                <a:spcPct val="20000"/>
              </a:spcBef>
              <a:spcAft>
                <a:spcPts val="600"/>
              </a:spcAft>
              <a:buClr>
                <a:srgbClr val="ED7D31"/>
              </a:buClr>
              <a:buSzPct val="92000"/>
              <a:buFont typeface="Arial" panose="020B0604020202020204" pitchFamily="34" charset="0"/>
              <a:buChar char="•"/>
              <a:tabLst/>
              <a:defRPr/>
            </a:pPr>
            <a:r>
              <a:rPr kumimoji="0" lang="en-US" sz="2300" i="0" strike="noStrike" kern="1200" cap="none" spc="0" normalizeH="0" baseline="0" noProof="0">
                <a:ln>
                  <a:noFill/>
                </a:ln>
                <a:solidFill>
                  <a:prstClr val="black"/>
                </a:solidFill>
                <a:effectLst/>
                <a:uLnTx/>
                <a:uFillTx/>
                <a:latin typeface="Calibri" panose="020F0502020204030204"/>
                <a:ea typeface="+mn-ea"/>
                <a:cs typeface="+mn-cs"/>
              </a:rPr>
              <a:t>If you meet the criteria for loan forgiveness, will the government tax you on the free money you’re receiving?  Not directly, but it has become a little more complicated….</a:t>
            </a:r>
          </a:p>
          <a:p>
            <a:pPr marL="800100" marR="0" lvl="1" indent="-342900" algn="l" defTabSz="914400" rtl="0" eaLnBrk="1" fontAlgn="auto" latinLnBrk="0" hangingPunct="1">
              <a:lnSpc>
                <a:spcPct val="100000"/>
              </a:lnSpc>
              <a:spcBef>
                <a:spcPct val="20000"/>
              </a:spcBef>
              <a:spcAft>
                <a:spcPts val="600"/>
              </a:spcAft>
              <a:buClr>
                <a:srgbClr val="ED7D31"/>
              </a:buClr>
              <a:buSzPct val="92000"/>
              <a:buFont typeface="Arial" panose="020B0604020202020204" pitchFamily="34" charset="0"/>
              <a:buChar char="•"/>
              <a:tabLst/>
              <a:defRPr/>
            </a:pPr>
            <a:r>
              <a:rPr kumimoji="0" lang="en-US" sz="2300" i="0" strike="noStrike" kern="1200" cap="none" spc="0" normalizeH="0" baseline="0" noProof="0">
                <a:ln>
                  <a:noFill/>
                </a:ln>
                <a:solidFill>
                  <a:prstClr val="black"/>
                </a:solidFill>
                <a:effectLst/>
                <a:uLnTx/>
                <a:uFillTx/>
                <a:latin typeface="Calibri" panose="020F0502020204030204"/>
                <a:ea typeface="+mn-ea"/>
                <a:cs typeface="+mn-cs"/>
              </a:rPr>
              <a:t>The IRS released a notice clarifying how the forgiven loan amount would be treated:</a:t>
            </a:r>
          </a:p>
          <a:p>
            <a:pPr marL="1257300" lvl="2" indent="-342900">
              <a:spcBef>
                <a:spcPct val="20000"/>
              </a:spcBef>
              <a:spcAft>
                <a:spcPts val="600"/>
              </a:spcAft>
              <a:buClr>
                <a:srgbClr val="ED7D31"/>
              </a:buClr>
              <a:buSzPct val="92000"/>
              <a:buFont typeface="Arial" panose="020B0604020202020204" pitchFamily="34" charset="0"/>
              <a:buChar char="•"/>
              <a:defRPr/>
            </a:pPr>
            <a:r>
              <a:rPr kumimoji="0" lang="en-US" sz="2300" i="0" strike="noStrike" kern="1200" cap="none" spc="0" normalizeH="0" baseline="0" noProof="0">
                <a:ln>
                  <a:noFill/>
                </a:ln>
                <a:solidFill>
                  <a:prstClr val="black"/>
                </a:solidFill>
                <a:effectLst/>
                <a:uLnTx/>
                <a:uFillTx/>
                <a:latin typeface="Calibri" panose="020F0502020204030204"/>
                <a:ea typeface="+mn-ea"/>
                <a:cs typeface="+mn-cs"/>
              </a:rPr>
              <a:t>“This notice clarifies that no deduction is allowed under the Internal Revenue Code (Code) for an expense that is otherwise deductible if the payment of the expense results in forgiveness of a covered loan pursuant to section 1106(b) of the [CARES Act] and the income associated with the forgiveness is excluded from gross income for purposes of the Code pursuant to section 1106(</a:t>
            </a:r>
            <a:r>
              <a:rPr kumimoji="0" lang="en-US" sz="2300" i="0" strike="noStrike" kern="1200" cap="none" spc="0" normalizeH="0" baseline="0" noProof="0" err="1">
                <a:ln>
                  <a:noFill/>
                </a:ln>
                <a:solidFill>
                  <a:prstClr val="black"/>
                </a:solidFill>
                <a:effectLst/>
                <a:uLnTx/>
                <a:uFillTx/>
                <a:latin typeface="Calibri" panose="020F0502020204030204"/>
                <a:ea typeface="+mn-ea"/>
                <a:cs typeface="+mn-cs"/>
              </a:rPr>
              <a:t>i</a:t>
            </a:r>
            <a:r>
              <a:rPr kumimoji="0" lang="en-US" sz="2300" i="0" strike="noStrike" kern="1200" cap="none" spc="0" normalizeH="0" baseline="0" noProof="0">
                <a:ln>
                  <a:noFill/>
                </a:ln>
                <a:solidFill>
                  <a:prstClr val="black"/>
                </a:solidFill>
                <a:effectLst/>
                <a:uLnTx/>
                <a:uFillTx/>
                <a:latin typeface="Calibri" panose="020F0502020204030204"/>
                <a:ea typeface="+mn-ea"/>
                <a:cs typeface="+mn-cs"/>
              </a:rPr>
              <a:t>) of the CARES Act.”  </a:t>
            </a:r>
          </a:p>
          <a:p>
            <a:pPr marL="1714500" lvl="3" indent="-342900">
              <a:spcBef>
                <a:spcPct val="20000"/>
              </a:spcBef>
              <a:spcAft>
                <a:spcPts val="600"/>
              </a:spcAft>
              <a:buClr>
                <a:srgbClr val="ED7D31"/>
              </a:buClr>
              <a:buSzPct val="92000"/>
              <a:buFont typeface="Arial" panose="020B0604020202020204" pitchFamily="34" charset="0"/>
              <a:buChar char="•"/>
              <a:defRPr/>
            </a:pPr>
            <a:r>
              <a:rPr kumimoji="0" lang="en-US" sz="2300" i="0" strike="noStrike" kern="1200" cap="none" spc="0" normalizeH="0" baseline="0" noProof="0">
                <a:ln>
                  <a:noFill/>
                </a:ln>
                <a:solidFill>
                  <a:prstClr val="black"/>
                </a:solidFill>
                <a:effectLst/>
                <a:uLnTx/>
                <a:uFillTx/>
                <a:latin typeface="Calibri" panose="020F0502020204030204"/>
                <a:ea typeface="+mn-ea"/>
                <a:cs typeface="+mn-cs"/>
              </a:rPr>
              <a:t>If the forgiven loan isn’t included in a business’s taxable income, the expenses paid for with the forgiven loan aren’t able to be included as a tax deduction.  This could have a big impact on your final 2020 tax bill</a:t>
            </a:r>
            <a:endParaRPr kumimoji="0" lang="en-US" sz="240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B5C08CB0-147F-41A2-8C8A-9722F22F67A9}"/>
              </a:ext>
            </a:extLst>
          </p:cNvPr>
          <p:cNvSpPr txBox="1"/>
          <p:nvPr/>
        </p:nvSpPr>
        <p:spPr>
          <a:xfrm>
            <a:off x="932322" y="327948"/>
            <a:ext cx="3450048" cy="461665"/>
          </a:xfrm>
          <a:prstGeom prst="rect">
            <a:avLst/>
          </a:prstGeom>
          <a:noFill/>
        </p:spPr>
        <p:txBody>
          <a:bodyPr wrap="square" rtlCol="0" anchor="t">
            <a:spAutoFit/>
          </a:bodyPr>
          <a:lstStyle/>
          <a:p>
            <a:r>
              <a:rPr lang="en-US" sz="2400">
                <a:solidFill>
                  <a:schemeClr val="bg1"/>
                </a:solidFill>
                <a:latin typeface="Lato Light"/>
                <a:ea typeface="Lato Light" panose="020F0502020204030203" pitchFamily="34" charset="0"/>
                <a:cs typeface="Lato Light" panose="020F0502020204030203" pitchFamily="34" charset="0"/>
              </a:rPr>
              <a:t>PPP, EIDL, and PUA Info</a:t>
            </a:r>
          </a:p>
        </p:txBody>
      </p:sp>
      <p:sp>
        <p:nvSpPr>
          <p:cNvPr id="4" name="TextBox 3">
            <a:extLst>
              <a:ext uri="{FF2B5EF4-FFF2-40B4-BE49-F238E27FC236}">
                <a16:creationId xmlns:a16="http://schemas.microsoft.com/office/drawing/2014/main" id="{F210B05D-9BD3-4E02-BA3A-67C3A2D7A980}"/>
              </a:ext>
            </a:extLst>
          </p:cNvPr>
          <p:cNvSpPr txBox="1"/>
          <p:nvPr/>
        </p:nvSpPr>
        <p:spPr>
          <a:xfrm>
            <a:off x="4539690" y="327948"/>
            <a:ext cx="6719987" cy="830997"/>
          </a:xfrm>
          <a:prstGeom prst="rect">
            <a:avLst/>
          </a:prstGeom>
          <a:noFill/>
        </p:spPr>
        <p:txBody>
          <a:bodyPr wrap="square" rtlCol="0">
            <a:spAutoFit/>
          </a:bodyPr>
          <a:lstStyle/>
          <a:p>
            <a:r>
              <a:rPr lang="en-US" sz="2400" b="1" i="1">
                <a:solidFill>
                  <a:srgbClr val="313896"/>
                </a:solidFill>
                <a:latin typeface="Lato Light" panose="020F0502020204030203" pitchFamily="34" charset="0"/>
                <a:ea typeface="Lato Light" panose="020F0502020204030203" pitchFamily="34" charset="0"/>
                <a:cs typeface="Lato Light" panose="020F0502020204030203" pitchFamily="34" charset="0"/>
              </a:rPr>
              <a:t>The Impact of PPP, EIDL, and PUA on Tax Returns is becoming a little more clear</a:t>
            </a:r>
          </a:p>
        </p:txBody>
      </p:sp>
    </p:spTree>
    <p:extLst>
      <p:ext uri="{BB962C8B-B14F-4D97-AF65-F5344CB8AC3E}">
        <p14:creationId xmlns:p14="http://schemas.microsoft.com/office/powerpoint/2010/main" val="39387937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ofEntry xmlns="9ce20a30-4641-417e-a1a7-8fe09ef428e5" xsi:nil="true"/>
    <DocumentNumber xmlns="9ce20a30-4641-417e-a1a7-8fe09ef428e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FEF7F6CE576B64081F3F6C100BB45F1" ma:contentTypeVersion="14" ma:contentTypeDescription="Create a new document." ma:contentTypeScope="" ma:versionID="f823dcd56e7c92121662219b79952ee8">
  <xsd:schema xmlns:xsd="http://www.w3.org/2001/XMLSchema" xmlns:xs="http://www.w3.org/2001/XMLSchema" xmlns:p="http://schemas.microsoft.com/office/2006/metadata/properties" xmlns:ns2="9ce20a30-4641-417e-a1a7-8fe09ef428e5" xmlns:ns3="26b16b5c-2deb-43e1-b061-c1aa62a93d71" targetNamespace="http://schemas.microsoft.com/office/2006/metadata/properties" ma:root="true" ma:fieldsID="82db210fe4a499dde6115b6ddea104d9" ns2:_="" ns3:_="">
    <xsd:import namespace="9ce20a30-4641-417e-a1a7-8fe09ef428e5"/>
    <xsd:import namespace="26b16b5c-2deb-43e1-b061-c1aa62a93d7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DocumentNumber" minOccurs="0"/>
                <xsd:element ref="ns2:DateofEnt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e20a30-4641-417e-a1a7-8fe09ef428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ocumentNumber" ma:index="20" nillable="true" ma:displayName="Document Number" ma:format="Dropdown" ma:internalName="DocumentNumber" ma:percentage="FALSE">
      <xsd:simpleType>
        <xsd:restriction base="dms:Number"/>
      </xsd:simpleType>
    </xsd:element>
    <xsd:element name="DateofEntry" ma:index="21" nillable="true" ma:displayName="Date of Entry" ma:format="DateOnly" ma:internalName="DateofEntry">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6b16b5c-2deb-43e1-b061-c1aa62a93d7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F73903-96D6-4CD5-BA50-01E6609B38B1}">
  <ds:schemaRefs>
    <ds:schemaRef ds:uri="http://schemas.microsoft.com/office/2006/metadata/properties"/>
    <ds:schemaRef ds:uri="http://schemas.microsoft.com/office/infopath/2007/PartnerControls"/>
    <ds:schemaRef ds:uri="9ce20a30-4641-417e-a1a7-8fe09ef428e5"/>
  </ds:schemaRefs>
</ds:datastoreItem>
</file>

<file path=customXml/itemProps2.xml><?xml version="1.0" encoding="utf-8"?>
<ds:datastoreItem xmlns:ds="http://schemas.openxmlformats.org/officeDocument/2006/customXml" ds:itemID="{D3D95794-FCB9-4D88-B0F3-F13F50DB0471}">
  <ds:schemaRefs>
    <ds:schemaRef ds:uri="http://schemas.microsoft.com/sharepoint/v3/contenttype/forms"/>
  </ds:schemaRefs>
</ds:datastoreItem>
</file>

<file path=customXml/itemProps3.xml><?xml version="1.0" encoding="utf-8"?>
<ds:datastoreItem xmlns:ds="http://schemas.openxmlformats.org/officeDocument/2006/customXml" ds:itemID="{689477D5-4A95-4D24-97CD-B04BB96F04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e20a30-4641-417e-a1a7-8fe09ef428e5"/>
    <ds:schemaRef ds:uri="26b16b5c-2deb-43e1-b061-c1aa62a93d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1718</Words>
  <Application>Microsoft Office PowerPoint</Application>
  <PresentationFormat>Widescreen</PresentationFormat>
  <Paragraphs>148</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Arabic Typesetting</vt:lpstr>
      <vt:lpstr>Arial</vt:lpstr>
      <vt:lpstr>Calibri</vt:lpstr>
      <vt:lpstr>Calibri Light</vt:lpstr>
      <vt:lpstr>Lato</vt:lpstr>
      <vt:lpstr>Lato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M. Morris</dc:creator>
  <cp:lastModifiedBy>Autumn Morris</cp:lastModifiedBy>
  <cp:revision>3</cp:revision>
  <dcterms:created xsi:type="dcterms:W3CDTF">2020-03-28T11:30:17Z</dcterms:created>
  <dcterms:modified xsi:type="dcterms:W3CDTF">2020-08-17T14:04:19Z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0x010100AFEF7F6CE576B64081F3F6C100BB45F1</vt:lpwstr>
  </property>
</Properties>
</file>